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6" r:id="rId3"/>
    <p:sldId id="280" r:id="rId4"/>
    <p:sldId id="267" r:id="rId5"/>
    <p:sldId id="268" r:id="rId6"/>
    <p:sldId id="269" r:id="rId7"/>
    <p:sldId id="270" r:id="rId8"/>
    <p:sldId id="281" r:id="rId9"/>
    <p:sldId id="282" r:id="rId10"/>
    <p:sldId id="271" r:id="rId11"/>
    <p:sldId id="272" r:id="rId12"/>
    <p:sldId id="277" r:id="rId13"/>
    <p:sldId id="278" r:id="rId14"/>
    <p:sldId id="257" r:id="rId15"/>
    <p:sldId id="258" r:id="rId16"/>
    <p:sldId id="259" r:id="rId17"/>
    <p:sldId id="260" r:id="rId18"/>
    <p:sldId id="261" r:id="rId19"/>
    <p:sldId id="264" r:id="rId20"/>
    <p:sldId id="279" r:id="rId21"/>
    <p:sldId id="283" r:id="rId22"/>
    <p:sldId id="285" r:id="rId23"/>
    <p:sldId id="286" r:id="rId24"/>
    <p:sldId id="287" r:id="rId25"/>
    <p:sldId id="284" r:id="rId26"/>
    <p:sldId id="288" r:id="rId2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35" Type="http://schemas.openxmlformats.org/officeDocument/2006/relationships/customXml" Target="../customXml/item3.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9DD9A5-5351-42EE-8386-76D6D521F301}" type="datetimeFigureOut">
              <a:rPr lang="es-CO" smtClean="0"/>
              <a:t>2/05/2022</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808ECF-33AA-43C2-BCE3-AA854AFB80E5}" type="slidenum">
              <a:rPr lang="es-CO" smtClean="0"/>
              <a:t>‹Nº›</a:t>
            </a:fld>
            <a:endParaRPr lang="es-CO"/>
          </a:p>
        </p:txBody>
      </p:sp>
    </p:spTree>
    <p:extLst>
      <p:ext uri="{BB962C8B-B14F-4D97-AF65-F5344CB8AC3E}">
        <p14:creationId xmlns:p14="http://schemas.microsoft.com/office/powerpoint/2010/main" val="225916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92541116-7222-4D7E-8671-AC258C49A351}" type="slidenum">
              <a:rPr lang="es-CO" smtClean="0"/>
              <a:t>13</a:t>
            </a:fld>
            <a:endParaRPr lang="es-CO"/>
          </a:p>
        </p:txBody>
      </p:sp>
    </p:spTree>
    <p:extLst>
      <p:ext uri="{BB962C8B-B14F-4D97-AF65-F5344CB8AC3E}">
        <p14:creationId xmlns:p14="http://schemas.microsoft.com/office/powerpoint/2010/main" val="3605276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AFB124-FFFF-47DC-ACE7-FC1E57FFF8F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25C51D08-6A04-4AF0-8E2E-40543CEC96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A44CBE9-3C22-4542-9DF2-34E2D69F6957}"/>
              </a:ext>
            </a:extLst>
          </p:cNvPr>
          <p:cNvSpPr>
            <a:spLocks noGrp="1"/>
          </p:cNvSpPr>
          <p:nvPr>
            <p:ph type="dt" sz="half" idx="10"/>
          </p:nvPr>
        </p:nvSpPr>
        <p:spPr/>
        <p:txBody>
          <a:bodyPr/>
          <a:lstStyle/>
          <a:p>
            <a:fld id="{E9D6BB6D-1AF7-4FEA-961C-A92AFA598505}" type="datetimeFigureOut">
              <a:rPr lang="es-CO" smtClean="0"/>
              <a:t>2/05/2022</a:t>
            </a:fld>
            <a:endParaRPr lang="es-CO"/>
          </a:p>
        </p:txBody>
      </p:sp>
      <p:sp>
        <p:nvSpPr>
          <p:cNvPr id="5" name="Marcador de pie de página 4">
            <a:extLst>
              <a:ext uri="{FF2B5EF4-FFF2-40B4-BE49-F238E27FC236}">
                <a16:creationId xmlns:a16="http://schemas.microsoft.com/office/drawing/2014/main" id="{ACD70849-4B20-4A4A-83C6-DCFD0966C8F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BBE5796-C054-4C0F-A276-D3D5317C2F95}"/>
              </a:ext>
            </a:extLst>
          </p:cNvPr>
          <p:cNvSpPr>
            <a:spLocks noGrp="1"/>
          </p:cNvSpPr>
          <p:nvPr>
            <p:ph type="sldNum" sz="quarter" idx="12"/>
          </p:nvPr>
        </p:nvSpPr>
        <p:spPr/>
        <p:txBody>
          <a:bodyPr/>
          <a:lstStyle/>
          <a:p>
            <a:fld id="{421268F0-5D41-440F-9BCE-A404DE3A8405}" type="slidenum">
              <a:rPr lang="es-CO" smtClean="0"/>
              <a:t>‹Nº›</a:t>
            </a:fld>
            <a:endParaRPr lang="es-CO"/>
          </a:p>
        </p:txBody>
      </p:sp>
    </p:spTree>
    <p:extLst>
      <p:ext uri="{BB962C8B-B14F-4D97-AF65-F5344CB8AC3E}">
        <p14:creationId xmlns:p14="http://schemas.microsoft.com/office/powerpoint/2010/main" val="1217100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C683B-5B27-4833-8927-11CEAE5E429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EA2778A1-19DA-4FC4-8BEF-DF555F0B29B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E2F5BEF-37E0-4E02-B7FC-54A95C99F405}"/>
              </a:ext>
            </a:extLst>
          </p:cNvPr>
          <p:cNvSpPr>
            <a:spLocks noGrp="1"/>
          </p:cNvSpPr>
          <p:nvPr>
            <p:ph type="dt" sz="half" idx="10"/>
          </p:nvPr>
        </p:nvSpPr>
        <p:spPr/>
        <p:txBody>
          <a:bodyPr/>
          <a:lstStyle/>
          <a:p>
            <a:fld id="{E9D6BB6D-1AF7-4FEA-961C-A92AFA598505}" type="datetimeFigureOut">
              <a:rPr lang="es-CO" smtClean="0"/>
              <a:t>2/05/2022</a:t>
            </a:fld>
            <a:endParaRPr lang="es-CO"/>
          </a:p>
        </p:txBody>
      </p:sp>
      <p:sp>
        <p:nvSpPr>
          <p:cNvPr id="5" name="Marcador de pie de página 4">
            <a:extLst>
              <a:ext uri="{FF2B5EF4-FFF2-40B4-BE49-F238E27FC236}">
                <a16:creationId xmlns:a16="http://schemas.microsoft.com/office/drawing/2014/main" id="{6A40192E-C901-4E4F-93FA-71FC2A7CB7D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26688A2-601B-40B8-AF8E-60BB59140644}"/>
              </a:ext>
            </a:extLst>
          </p:cNvPr>
          <p:cNvSpPr>
            <a:spLocks noGrp="1"/>
          </p:cNvSpPr>
          <p:nvPr>
            <p:ph type="sldNum" sz="quarter" idx="12"/>
          </p:nvPr>
        </p:nvSpPr>
        <p:spPr/>
        <p:txBody>
          <a:bodyPr/>
          <a:lstStyle/>
          <a:p>
            <a:fld id="{421268F0-5D41-440F-9BCE-A404DE3A8405}" type="slidenum">
              <a:rPr lang="es-CO" smtClean="0"/>
              <a:t>‹Nº›</a:t>
            </a:fld>
            <a:endParaRPr lang="es-CO"/>
          </a:p>
        </p:txBody>
      </p:sp>
    </p:spTree>
    <p:extLst>
      <p:ext uri="{BB962C8B-B14F-4D97-AF65-F5344CB8AC3E}">
        <p14:creationId xmlns:p14="http://schemas.microsoft.com/office/powerpoint/2010/main" val="2744992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D180FCA-968F-48EA-B87F-C59E125FFCD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495F9D84-6E23-472A-9E26-E93B0985EE4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BA7883D-1E7E-42EA-A942-9DA40977D04B}"/>
              </a:ext>
            </a:extLst>
          </p:cNvPr>
          <p:cNvSpPr>
            <a:spLocks noGrp="1"/>
          </p:cNvSpPr>
          <p:nvPr>
            <p:ph type="dt" sz="half" idx="10"/>
          </p:nvPr>
        </p:nvSpPr>
        <p:spPr/>
        <p:txBody>
          <a:bodyPr/>
          <a:lstStyle/>
          <a:p>
            <a:fld id="{E9D6BB6D-1AF7-4FEA-961C-A92AFA598505}" type="datetimeFigureOut">
              <a:rPr lang="es-CO" smtClean="0"/>
              <a:t>2/05/2022</a:t>
            </a:fld>
            <a:endParaRPr lang="es-CO"/>
          </a:p>
        </p:txBody>
      </p:sp>
      <p:sp>
        <p:nvSpPr>
          <p:cNvPr id="5" name="Marcador de pie de página 4">
            <a:extLst>
              <a:ext uri="{FF2B5EF4-FFF2-40B4-BE49-F238E27FC236}">
                <a16:creationId xmlns:a16="http://schemas.microsoft.com/office/drawing/2014/main" id="{33B8984E-B1ED-4052-A8CB-87EA18F0012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118A67E-C855-46A7-9A76-67D541DBCCDA}"/>
              </a:ext>
            </a:extLst>
          </p:cNvPr>
          <p:cNvSpPr>
            <a:spLocks noGrp="1"/>
          </p:cNvSpPr>
          <p:nvPr>
            <p:ph type="sldNum" sz="quarter" idx="12"/>
          </p:nvPr>
        </p:nvSpPr>
        <p:spPr/>
        <p:txBody>
          <a:bodyPr/>
          <a:lstStyle/>
          <a:p>
            <a:fld id="{421268F0-5D41-440F-9BCE-A404DE3A8405}" type="slidenum">
              <a:rPr lang="es-CO" smtClean="0"/>
              <a:t>‹Nº›</a:t>
            </a:fld>
            <a:endParaRPr lang="es-CO"/>
          </a:p>
        </p:txBody>
      </p:sp>
    </p:spTree>
    <p:extLst>
      <p:ext uri="{BB962C8B-B14F-4D97-AF65-F5344CB8AC3E}">
        <p14:creationId xmlns:p14="http://schemas.microsoft.com/office/powerpoint/2010/main" val="3399937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4DB41-8233-4DCE-8AD1-0E9BAC9F4C9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7422C7C-1BAB-452C-97F7-CE5E48E1459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E2399A7-7425-44F5-B379-F6EF18165130}"/>
              </a:ext>
            </a:extLst>
          </p:cNvPr>
          <p:cNvSpPr>
            <a:spLocks noGrp="1"/>
          </p:cNvSpPr>
          <p:nvPr>
            <p:ph type="dt" sz="half" idx="10"/>
          </p:nvPr>
        </p:nvSpPr>
        <p:spPr/>
        <p:txBody>
          <a:bodyPr/>
          <a:lstStyle/>
          <a:p>
            <a:fld id="{E9D6BB6D-1AF7-4FEA-961C-A92AFA598505}" type="datetimeFigureOut">
              <a:rPr lang="es-CO" smtClean="0"/>
              <a:t>2/05/2022</a:t>
            </a:fld>
            <a:endParaRPr lang="es-CO"/>
          </a:p>
        </p:txBody>
      </p:sp>
      <p:sp>
        <p:nvSpPr>
          <p:cNvPr id="5" name="Marcador de pie de página 4">
            <a:extLst>
              <a:ext uri="{FF2B5EF4-FFF2-40B4-BE49-F238E27FC236}">
                <a16:creationId xmlns:a16="http://schemas.microsoft.com/office/drawing/2014/main" id="{EC54ED82-144D-4F64-AF96-5EE5B2DB5CB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4298B1E-5704-4817-94BF-F5EA7992F220}"/>
              </a:ext>
            </a:extLst>
          </p:cNvPr>
          <p:cNvSpPr>
            <a:spLocks noGrp="1"/>
          </p:cNvSpPr>
          <p:nvPr>
            <p:ph type="sldNum" sz="quarter" idx="12"/>
          </p:nvPr>
        </p:nvSpPr>
        <p:spPr/>
        <p:txBody>
          <a:bodyPr/>
          <a:lstStyle/>
          <a:p>
            <a:fld id="{421268F0-5D41-440F-9BCE-A404DE3A8405}" type="slidenum">
              <a:rPr lang="es-CO" smtClean="0"/>
              <a:t>‹Nº›</a:t>
            </a:fld>
            <a:endParaRPr lang="es-CO"/>
          </a:p>
        </p:txBody>
      </p:sp>
    </p:spTree>
    <p:extLst>
      <p:ext uri="{BB962C8B-B14F-4D97-AF65-F5344CB8AC3E}">
        <p14:creationId xmlns:p14="http://schemas.microsoft.com/office/powerpoint/2010/main" val="3397470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F163E9-32FB-4726-8CD2-61B424E4769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8D55E7D-3FE2-4E80-8E19-F01CD46CFA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6DA6EA7-C5D9-498B-B050-74471D791BCA}"/>
              </a:ext>
            </a:extLst>
          </p:cNvPr>
          <p:cNvSpPr>
            <a:spLocks noGrp="1"/>
          </p:cNvSpPr>
          <p:nvPr>
            <p:ph type="dt" sz="half" idx="10"/>
          </p:nvPr>
        </p:nvSpPr>
        <p:spPr/>
        <p:txBody>
          <a:bodyPr/>
          <a:lstStyle/>
          <a:p>
            <a:fld id="{E9D6BB6D-1AF7-4FEA-961C-A92AFA598505}" type="datetimeFigureOut">
              <a:rPr lang="es-CO" smtClean="0"/>
              <a:t>2/05/2022</a:t>
            </a:fld>
            <a:endParaRPr lang="es-CO"/>
          </a:p>
        </p:txBody>
      </p:sp>
      <p:sp>
        <p:nvSpPr>
          <p:cNvPr id="5" name="Marcador de pie de página 4">
            <a:extLst>
              <a:ext uri="{FF2B5EF4-FFF2-40B4-BE49-F238E27FC236}">
                <a16:creationId xmlns:a16="http://schemas.microsoft.com/office/drawing/2014/main" id="{5B585512-A535-489E-9282-1BA23D28A6E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E02D236-B91C-4B31-A2E2-1BE60745A15F}"/>
              </a:ext>
            </a:extLst>
          </p:cNvPr>
          <p:cNvSpPr>
            <a:spLocks noGrp="1"/>
          </p:cNvSpPr>
          <p:nvPr>
            <p:ph type="sldNum" sz="quarter" idx="12"/>
          </p:nvPr>
        </p:nvSpPr>
        <p:spPr/>
        <p:txBody>
          <a:bodyPr/>
          <a:lstStyle/>
          <a:p>
            <a:fld id="{421268F0-5D41-440F-9BCE-A404DE3A8405}" type="slidenum">
              <a:rPr lang="es-CO" smtClean="0"/>
              <a:t>‹Nº›</a:t>
            </a:fld>
            <a:endParaRPr lang="es-CO"/>
          </a:p>
        </p:txBody>
      </p:sp>
    </p:spTree>
    <p:extLst>
      <p:ext uri="{BB962C8B-B14F-4D97-AF65-F5344CB8AC3E}">
        <p14:creationId xmlns:p14="http://schemas.microsoft.com/office/powerpoint/2010/main" val="1368800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0D0A0F-F68B-4891-A038-6ABA3652066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21787C9-4144-4AA5-AD2D-D93EF56B297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BED890A6-AED4-498B-A270-111A9DDD224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10E49187-5F6F-4483-817D-816ED158D3A8}"/>
              </a:ext>
            </a:extLst>
          </p:cNvPr>
          <p:cNvSpPr>
            <a:spLocks noGrp="1"/>
          </p:cNvSpPr>
          <p:nvPr>
            <p:ph type="dt" sz="half" idx="10"/>
          </p:nvPr>
        </p:nvSpPr>
        <p:spPr/>
        <p:txBody>
          <a:bodyPr/>
          <a:lstStyle/>
          <a:p>
            <a:fld id="{E9D6BB6D-1AF7-4FEA-961C-A92AFA598505}" type="datetimeFigureOut">
              <a:rPr lang="es-CO" smtClean="0"/>
              <a:t>2/05/2022</a:t>
            </a:fld>
            <a:endParaRPr lang="es-CO"/>
          </a:p>
        </p:txBody>
      </p:sp>
      <p:sp>
        <p:nvSpPr>
          <p:cNvPr id="6" name="Marcador de pie de página 5">
            <a:extLst>
              <a:ext uri="{FF2B5EF4-FFF2-40B4-BE49-F238E27FC236}">
                <a16:creationId xmlns:a16="http://schemas.microsoft.com/office/drawing/2014/main" id="{FB5FF01D-BCF0-460B-9ADE-CB19ECBFF7D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335948E0-82C2-4B4D-9444-31EE61F361DF}"/>
              </a:ext>
            </a:extLst>
          </p:cNvPr>
          <p:cNvSpPr>
            <a:spLocks noGrp="1"/>
          </p:cNvSpPr>
          <p:nvPr>
            <p:ph type="sldNum" sz="quarter" idx="12"/>
          </p:nvPr>
        </p:nvSpPr>
        <p:spPr/>
        <p:txBody>
          <a:bodyPr/>
          <a:lstStyle/>
          <a:p>
            <a:fld id="{421268F0-5D41-440F-9BCE-A404DE3A8405}" type="slidenum">
              <a:rPr lang="es-CO" smtClean="0"/>
              <a:t>‹Nº›</a:t>
            </a:fld>
            <a:endParaRPr lang="es-CO"/>
          </a:p>
        </p:txBody>
      </p:sp>
    </p:spTree>
    <p:extLst>
      <p:ext uri="{BB962C8B-B14F-4D97-AF65-F5344CB8AC3E}">
        <p14:creationId xmlns:p14="http://schemas.microsoft.com/office/powerpoint/2010/main" val="3813199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C13EF5-8CAC-49B8-877A-66E129A4535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F7D5D40-E0B6-4917-8AAC-0DDAA089D3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D88CF0B-DDF5-4F46-98B9-696579297DA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3AE47FF1-6476-4723-BCB2-BD86CEBE74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C859210-7A53-405A-B1E5-DA119D4C858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4C11B478-4C0A-4928-A46A-A5423194E6FE}"/>
              </a:ext>
            </a:extLst>
          </p:cNvPr>
          <p:cNvSpPr>
            <a:spLocks noGrp="1"/>
          </p:cNvSpPr>
          <p:nvPr>
            <p:ph type="dt" sz="half" idx="10"/>
          </p:nvPr>
        </p:nvSpPr>
        <p:spPr/>
        <p:txBody>
          <a:bodyPr/>
          <a:lstStyle/>
          <a:p>
            <a:fld id="{E9D6BB6D-1AF7-4FEA-961C-A92AFA598505}" type="datetimeFigureOut">
              <a:rPr lang="es-CO" smtClean="0"/>
              <a:t>2/05/2022</a:t>
            </a:fld>
            <a:endParaRPr lang="es-CO"/>
          </a:p>
        </p:txBody>
      </p:sp>
      <p:sp>
        <p:nvSpPr>
          <p:cNvPr id="8" name="Marcador de pie de página 7">
            <a:extLst>
              <a:ext uri="{FF2B5EF4-FFF2-40B4-BE49-F238E27FC236}">
                <a16:creationId xmlns:a16="http://schemas.microsoft.com/office/drawing/2014/main" id="{975CEC24-FFDD-465E-93B8-60110696AC56}"/>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54319971-2A01-43CE-8504-B9B9E9F44F52}"/>
              </a:ext>
            </a:extLst>
          </p:cNvPr>
          <p:cNvSpPr>
            <a:spLocks noGrp="1"/>
          </p:cNvSpPr>
          <p:nvPr>
            <p:ph type="sldNum" sz="quarter" idx="12"/>
          </p:nvPr>
        </p:nvSpPr>
        <p:spPr/>
        <p:txBody>
          <a:bodyPr/>
          <a:lstStyle/>
          <a:p>
            <a:fld id="{421268F0-5D41-440F-9BCE-A404DE3A8405}" type="slidenum">
              <a:rPr lang="es-CO" smtClean="0"/>
              <a:t>‹Nº›</a:t>
            </a:fld>
            <a:endParaRPr lang="es-CO"/>
          </a:p>
        </p:txBody>
      </p:sp>
    </p:spTree>
    <p:extLst>
      <p:ext uri="{BB962C8B-B14F-4D97-AF65-F5344CB8AC3E}">
        <p14:creationId xmlns:p14="http://schemas.microsoft.com/office/powerpoint/2010/main" val="1391040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292055-442B-4B83-A623-DB59B283950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B76A451F-877F-4FDA-9524-20BC872C4D6B}"/>
              </a:ext>
            </a:extLst>
          </p:cNvPr>
          <p:cNvSpPr>
            <a:spLocks noGrp="1"/>
          </p:cNvSpPr>
          <p:nvPr>
            <p:ph type="dt" sz="half" idx="10"/>
          </p:nvPr>
        </p:nvSpPr>
        <p:spPr/>
        <p:txBody>
          <a:bodyPr/>
          <a:lstStyle/>
          <a:p>
            <a:fld id="{E9D6BB6D-1AF7-4FEA-961C-A92AFA598505}" type="datetimeFigureOut">
              <a:rPr lang="es-CO" smtClean="0"/>
              <a:t>2/05/2022</a:t>
            </a:fld>
            <a:endParaRPr lang="es-CO"/>
          </a:p>
        </p:txBody>
      </p:sp>
      <p:sp>
        <p:nvSpPr>
          <p:cNvPr id="4" name="Marcador de pie de página 3">
            <a:extLst>
              <a:ext uri="{FF2B5EF4-FFF2-40B4-BE49-F238E27FC236}">
                <a16:creationId xmlns:a16="http://schemas.microsoft.com/office/drawing/2014/main" id="{763D17E5-1B44-490F-BEA9-A69E3686C5D4}"/>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8BBE309D-6F8A-4488-9945-788971163205}"/>
              </a:ext>
            </a:extLst>
          </p:cNvPr>
          <p:cNvSpPr>
            <a:spLocks noGrp="1"/>
          </p:cNvSpPr>
          <p:nvPr>
            <p:ph type="sldNum" sz="quarter" idx="12"/>
          </p:nvPr>
        </p:nvSpPr>
        <p:spPr/>
        <p:txBody>
          <a:bodyPr/>
          <a:lstStyle/>
          <a:p>
            <a:fld id="{421268F0-5D41-440F-9BCE-A404DE3A8405}" type="slidenum">
              <a:rPr lang="es-CO" smtClean="0"/>
              <a:t>‹Nº›</a:t>
            </a:fld>
            <a:endParaRPr lang="es-CO"/>
          </a:p>
        </p:txBody>
      </p:sp>
    </p:spTree>
    <p:extLst>
      <p:ext uri="{BB962C8B-B14F-4D97-AF65-F5344CB8AC3E}">
        <p14:creationId xmlns:p14="http://schemas.microsoft.com/office/powerpoint/2010/main" val="3955527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0324C61-0059-43ED-AE84-0E6A44B3B088}"/>
              </a:ext>
            </a:extLst>
          </p:cNvPr>
          <p:cNvSpPr>
            <a:spLocks noGrp="1"/>
          </p:cNvSpPr>
          <p:nvPr>
            <p:ph type="dt" sz="half" idx="10"/>
          </p:nvPr>
        </p:nvSpPr>
        <p:spPr/>
        <p:txBody>
          <a:bodyPr/>
          <a:lstStyle/>
          <a:p>
            <a:fld id="{E9D6BB6D-1AF7-4FEA-961C-A92AFA598505}" type="datetimeFigureOut">
              <a:rPr lang="es-CO" smtClean="0"/>
              <a:t>2/05/2022</a:t>
            </a:fld>
            <a:endParaRPr lang="es-CO"/>
          </a:p>
        </p:txBody>
      </p:sp>
      <p:sp>
        <p:nvSpPr>
          <p:cNvPr id="3" name="Marcador de pie de página 2">
            <a:extLst>
              <a:ext uri="{FF2B5EF4-FFF2-40B4-BE49-F238E27FC236}">
                <a16:creationId xmlns:a16="http://schemas.microsoft.com/office/drawing/2014/main" id="{8B962BEA-09F2-4A4A-9CF6-5DCD84C77108}"/>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39E926B8-C2F9-4FD0-9911-6B45DFB78474}"/>
              </a:ext>
            </a:extLst>
          </p:cNvPr>
          <p:cNvSpPr>
            <a:spLocks noGrp="1"/>
          </p:cNvSpPr>
          <p:nvPr>
            <p:ph type="sldNum" sz="quarter" idx="12"/>
          </p:nvPr>
        </p:nvSpPr>
        <p:spPr/>
        <p:txBody>
          <a:bodyPr/>
          <a:lstStyle/>
          <a:p>
            <a:fld id="{421268F0-5D41-440F-9BCE-A404DE3A8405}" type="slidenum">
              <a:rPr lang="es-CO" smtClean="0"/>
              <a:t>‹Nº›</a:t>
            </a:fld>
            <a:endParaRPr lang="es-CO"/>
          </a:p>
        </p:txBody>
      </p:sp>
    </p:spTree>
    <p:extLst>
      <p:ext uri="{BB962C8B-B14F-4D97-AF65-F5344CB8AC3E}">
        <p14:creationId xmlns:p14="http://schemas.microsoft.com/office/powerpoint/2010/main" val="752038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156FD3-0D35-4926-97C6-37FA43BBD57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8A47DB7-8187-4B57-B7E6-01F0161EFE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9429ED06-E727-4020-8B1E-3531346613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BA69D94-4B4D-4A19-987F-49D4704561E9}"/>
              </a:ext>
            </a:extLst>
          </p:cNvPr>
          <p:cNvSpPr>
            <a:spLocks noGrp="1"/>
          </p:cNvSpPr>
          <p:nvPr>
            <p:ph type="dt" sz="half" idx="10"/>
          </p:nvPr>
        </p:nvSpPr>
        <p:spPr/>
        <p:txBody>
          <a:bodyPr/>
          <a:lstStyle/>
          <a:p>
            <a:fld id="{E9D6BB6D-1AF7-4FEA-961C-A92AFA598505}" type="datetimeFigureOut">
              <a:rPr lang="es-CO" smtClean="0"/>
              <a:t>2/05/2022</a:t>
            </a:fld>
            <a:endParaRPr lang="es-CO"/>
          </a:p>
        </p:txBody>
      </p:sp>
      <p:sp>
        <p:nvSpPr>
          <p:cNvPr id="6" name="Marcador de pie de página 5">
            <a:extLst>
              <a:ext uri="{FF2B5EF4-FFF2-40B4-BE49-F238E27FC236}">
                <a16:creationId xmlns:a16="http://schemas.microsoft.com/office/drawing/2014/main" id="{797D4154-C996-47EC-BBD7-7FDC755A388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79C9C19-B590-466A-AEF7-72A6D4B4B7C1}"/>
              </a:ext>
            </a:extLst>
          </p:cNvPr>
          <p:cNvSpPr>
            <a:spLocks noGrp="1"/>
          </p:cNvSpPr>
          <p:nvPr>
            <p:ph type="sldNum" sz="quarter" idx="12"/>
          </p:nvPr>
        </p:nvSpPr>
        <p:spPr/>
        <p:txBody>
          <a:bodyPr/>
          <a:lstStyle/>
          <a:p>
            <a:fld id="{421268F0-5D41-440F-9BCE-A404DE3A8405}" type="slidenum">
              <a:rPr lang="es-CO" smtClean="0"/>
              <a:t>‹Nº›</a:t>
            </a:fld>
            <a:endParaRPr lang="es-CO"/>
          </a:p>
        </p:txBody>
      </p:sp>
    </p:spTree>
    <p:extLst>
      <p:ext uri="{BB962C8B-B14F-4D97-AF65-F5344CB8AC3E}">
        <p14:creationId xmlns:p14="http://schemas.microsoft.com/office/powerpoint/2010/main" val="3837419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0FE60D-1B64-423F-9354-C4AEE89230F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F265CDA-BE6B-4B7C-A2C7-F4EE3FFD65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5831FA32-F92C-4E30-8587-978769C931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E61367A-4A01-4FD3-A795-8863E74E59DE}"/>
              </a:ext>
            </a:extLst>
          </p:cNvPr>
          <p:cNvSpPr>
            <a:spLocks noGrp="1"/>
          </p:cNvSpPr>
          <p:nvPr>
            <p:ph type="dt" sz="half" idx="10"/>
          </p:nvPr>
        </p:nvSpPr>
        <p:spPr/>
        <p:txBody>
          <a:bodyPr/>
          <a:lstStyle/>
          <a:p>
            <a:fld id="{E9D6BB6D-1AF7-4FEA-961C-A92AFA598505}" type="datetimeFigureOut">
              <a:rPr lang="es-CO" smtClean="0"/>
              <a:t>2/05/2022</a:t>
            </a:fld>
            <a:endParaRPr lang="es-CO"/>
          </a:p>
        </p:txBody>
      </p:sp>
      <p:sp>
        <p:nvSpPr>
          <p:cNvPr id="6" name="Marcador de pie de página 5">
            <a:extLst>
              <a:ext uri="{FF2B5EF4-FFF2-40B4-BE49-F238E27FC236}">
                <a16:creationId xmlns:a16="http://schemas.microsoft.com/office/drawing/2014/main" id="{7AB580C5-E1BA-44EE-966F-37665E4A6CCC}"/>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932396E-958F-4246-A6A7-855BEDC7491E}"/>
              </a:ext>
            </a:extLst>
          </p:cNvPr>
          <p:cNvSpPr>
            <a:spLocks noGrp="1"/>
          </p:cNvSpPr>
          <p:nvPr>
            <p:ph type="sldNum" sz="quarter" idx="12"/>
          </p:nvPr>
        </p:nvSpPr>
        <p:spPr/>
        <p:txBody>
          <a:bodyPr/>
          <a:lstStyle/>
          <a:p>
            <a:fld id="{421268F0-5D41-440F-9BCE-A404DE3A8405}" type="slidenum">
              <a:rPr lang="es-CO" smtClean="0"/>
              <a:t>‹Nº›</a:t>
            </a:fld>
            <a:endParaRPr lang="es-CO"/>
          </a:p>
        </p:txBody>
      </p:sp>
    </p:spTree>
    <p:extLst>
      <p:ext uri="{BB962C8B-B14F-4D97-AF65-F5344CB8AC3E}">
        <p14:creationId xmlns:p14="http://schemas.microsoft.com/office/powerpoint/2010/main" val="3027851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69A4C45-083B-4CF5-8331-546C9FFAE9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04B0D12-0E1E-402F-B2BF-B6933CB6E6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68D7A95-F4FE-44A0-8A86-C8A601666D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D6BB6D-1AF7-4FEA-961C-A92AFA598505}" type="datetimeFigureOut">
              <a:rPr lang="es-CO" smtClean="0"/>
              <a:t>2/05/2022</a:t>
            </a:fld>
            <a:endParaRPr lang="es-CO"/>
          </a:p>
        </p:txBody>
      </p:sp>
      <p:sp>
        <p:nvSpPr>
          <p:cNvPr id="5" name="Marcador de pie de página 4">
            <a:extLst>
              <a:ext uri="{FF2B5EF4-FFF2-40B4-BE49-F238E27FC236}">
                <a16:creationId xmlns:a16="http://schemas.microsoft.com/office/drawing/2014/main" id="{7E070B65-3ECE-4FD8-B444-9B0FDA47B4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F964F752-335B-4C15-B558-7BDB4D2E27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1268F0-5D41-440F-9BCE-A404DE3A8405}" type="slidenum">
              <a:rPr lang="es-CO" smtClean="0"/>
              <a:t>‹Nº›</a:t>
            </a:fld>
            <a:endParaRPr lang="es-CO"/>
          </a:p>
        </p:txBody>
      </p:sp>
    </p:spTree>
    <p:extLst>
      <p:ext uri="{BB962C8B-B14F-4D97-AF65-F5344CB8AC3E}">
        <p14:creationId xmlns:p14="http://schemas.microsoft.com/office/powerpoint/2010/main" val="3960451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moovemag.com/2015/02/marcel-duchamp-vida-y-obra-de-un-artista-inquieto/"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urbipedia.org/hoja/Futurismo" TargetMode="External"/><Relationship Id="rId2" Type="http://schemas.openxmlformats.org/officeDocument/2006/relationships/hyperlink" Target="https://www.urbipedia.org/hoja/Architectural_Association_School_of_Architecture" TargetMode="Externa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elaurbe.atavist.com/moravia-un-pasado-que-se-niega-a-ser-enterrado" TargetMode="External"/><Relationship Id="rId2" Type="http://schemas.openxmlformats.org/officeDocument/2006/relationships/hyperlink" Target="https://www.emvarias.com.co/servicios/home/servicio-publico-de-aseo/relleno-sanitario-la-pradera" TargetMode="External"/><Relationship Id="rId1" Type="http://schemas.openxmlformats.org/officeDocument/2006/relationships/slideLayout" Target="../slideLayouts/slideLayout2.xml"/><Relationship Id="rId4" Type="http://schemas.openxmlformats.org/officeDocument/2006/relationships/hyperlink" Target="https://www.youtube.com/watch?v=RWbuw2BN6y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blog.signus.es/vik-muniz-el-artista-de-waste-land/"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4E38EA-C320-4F2F-9BDD-C5153ACC09A3}"/>
              </a:ext>
            </a:extLst>
          </p:cNvPr>
          <p:cNvSpPr>
            <a:spLocks noGrp="1"/>
          </p:cNvSpPr>
          <p:nvPr>
            <p:ph type="ctrTitle"/>
          </p:nvPr>
        </p:nvSpPr>
        <p:spPr>
          <a:xfrm>
            <a:off x="1524000" y="196948"/>
            <a:ext cx="9144000" cy="3313015"/>
          </a:xfrm>
        </p:spPr>
        <p:txBody>
          <a:bodyPr>
            <a:normAutofit/>
          </a:bodyPr>
          <a:lstStyle/>
          <a:p>
            <a:r>
              <a:rPr lang="es-ES" dirty="0"/>
              <a:t>Ciudad Nómada / Utópica Virtual / Fragmentada /</a:t>
            </a:r>
            <a:br>
              <a:rPr lang="es-ES" dirty="0"/>
            </a:br>
            <a:r>
              <a:rPr lang="es-ES" dirty="0"/>
              <a:t>Desmaterializada</a:t>
            </a:r>
            <a:endParaRPr lang="es-CO" dirty="0"/>
          </a:p>
        </p:txBody>
      </p:sp>
      <p:sp>
        <p:nvSpPr>
          <p:cNvPr id="3" name="Subtítulo 2">
            <a:extLst>
              <a:ext uri="{FF2B5EF4-FFF2-40B4-BE49-F238E27FC236}">
                <a16:creationId xmlns:a16="http://schemas.microsoft.com/office/drawing/2014/main" id="{EB77F890-E7EF-49B6-B872-ACB62FA2B642}"/>
              </a:ext>
            </a:extLst>
          </p:cNvPr>
          <p:cNvSpPr>
            <a:spLocks noGrp="1"/>
          </p:cNvSpPr>
          <p:nvPr>
            <p:ph type="subTitle" idx="1"/>
          </p:nvPr>
        </p:nvSpPr>
        <p:spPr>
          <a:xfrm>
            <a:off x="1524000" y="3756074"/>
            <a:ext cx="9144000" cy="2402058"/>
          </a:xfrm>
        </p:spPr>
        <p:txBody>
          <a:bodyPr>
            <a:normAutofit fontScale="92500" lnSpcReduction="20000"/>
          </a:bodyPr>
          <a:lstStyle/>
          <a:p>
            <a:r>
              <a:rPr lang="es-ES" dirty="0"/>
              <a:t> El gran monumento de la ciudad centrada era el templo católico y la pretensión de homogeneidad, y en la ciudad </a:t>
            </a:r>
            <a:r>
              <a:rPr lang="es-ES" dirty="0" err="1"/>
              <a:t>multicentrada</a:t>
            </a:r>
            <a:r>
              <a:rPr lang="es-ES" dirty="0"/>
              <a:t> es el centro comercial y la heterogeneidad que siempre aflora. Esa ciudad contemporánea es el resultado de la acumulación de un conjunto de estratos: Ciudad religiosa, civilizada y utópica, industrial y de consumo. Es por ello que nos aproximaremos a sus relatos por medio de manifestaciones artísticas y culturales que han reflexionado sobre las relaciones público/privado, los barrios, las calles, las ruinas, la vida cotidiana, entre otros. Con el fin de conocer las narrativas heteróclitas, fragmentadas y políglotas de la ciudad.</a:t>
            </a:r>
          </a:p>
          <a:p>
            <a:endParaRPr lang="es-CO" dirty="0"/>
          </a:p>
        </p:txBody>
      </p:sp>
    </p:spTree>
    <p:extLst>
      <p:ext uri="{BB962C8B-B14F-4D97-AF65-F5344CB8AC3E}">
        <p14:creationId xmlns:p14="http://schemas.microsoft.com/office/powerpoint/2010/main" val="3548741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8CC064-E684-4FAA-B515-F32AE41FCB13}"/>
              </a:ext>
            </a:extLst>
          </p:cNvPr>
          <p:cNvSpPr>
            <a:spLocks noGrp="1"/>
          </p:cNvSpPr>
          <p:nvPr>
            <p:ph type="title"/>
          </p:nvPr>
        </p:nvSpPr>
        <p:spPr/>
        <p:txBody>
          <a:bodyPr/>
          <a:lstStyle/>
          <a:p>
            <a:r>
              <a:rPr lang="es-ES" dirty="0"/>
              <a:t>La basura, objetos encontrados </a:t>
            </a:r>
            <a:endParaRPr lang="es-CO" dirty="0"/>
          </a:p>
        </p:txBody>
      </p:sp>
      <p:sp>
        <p:nvSpPr>
          <p:cNvPr id="3" name="Marcador de contenido 2">
            <a:extLst>
              <a:ext uri="{FF2B5EF4-FFF2-40B4-BE49-F238E27FC236}">
                <a16:creationId xmlns:a16="http://schemas.microsoft.com/office/drawing/2014/main" id="{09E48D62-2391-45FD-952C-6A48D493CC21}"/>
              </a:ext>
            </a:extLst>
          </p:cNvPr>
          <p:cNvSpPr>
            <a:spLocks noGrp="1"/>
          </p:cNvSpPr>
          <p:nvPr>
            <p:ph idx="1"/>
          </p:nvPr>
        </p:nvSpPr>
        <p:spPr/>
        <p:txBody>
          <a:bodyPr/>
          <a:lstStyle/>
          <a:p>
            <a:pPr algn="l"/>
            <a:r>
              <a:rPr lang="es-ES" b="0" i="0" dirty="0">
                <a:solidFill>
                  <a:srgbClr val="000000"/>
                </a:solidFill>
                <a:effectLst/>
                <a:latin typeface="TiemposText-Semibold"/>
              </a:rPr>
              <a:t>Marcel Duchamp</a:t>
            </a:r>
            <a:r>
              <a:rPr lang="es-ES" b="0" i="0" dirty="0">
                <a:solidFill>
                  <a:srgbClr val="000000"/>
                </a:solidFill>
                <a:effectLst/>
                <a:latin typeface="TiemposText-Regular"/>
              </a:rPr>
              <a:t> fue uno de los artistas que más defendió el </a:t>
            </a:r>
            <a:r>
              <a:rPr lang="es-ES" b="0" i="0" dirty="0">
                <a:solidFill>
                  <a:srgbClr val="000000"/>
                </a:solidFill>
                <a:effectLst/>
                <a:latin typeface="TiemposText-Semibold"/>
              </a:rPr>
              <a:t>reciclaje como herramienta artística </a:t>
            </a:r>
            <a:r>
              <a:rPr lang="es-ES" b="0" i="0" dirty="0">
                <a:solidFill>
                  <a:srgbClr val="000000"/>
                </a:solidFill>
                <a:effectLst/>
                <a:latin typeface="TiemposText-Regular"/>
              </a:rPr>
              <a:t>y uno de los pioneros en utilizar materiales cotidianos o residuos en sus obras.</a:t>
            </a:r>
          </a:p>
          <a:p>
            <a:pPr algn="l"/>
            <a:r>
              <a:rPr lang="es-ES" b="0" i="0" dirty="0">
                <a:solidFill>
                  <a:srgbClr val="000000"/>
                </a:solidFill>
                <a:effectLst/>
                <a:latin typeface="TiemposText-Regular"/>
              </a:rPr>
              <a:t>Según el artista, era arte cualquier cosa que se reconociese como tal y ocupase su lugar dentro de instituciones como museos.</a:t>
            </a:r>
            <a:r>
              <a:rPr lang="es-ES" b="0" i="0" dirty="0">
                <a:solidFill>
                  <a:srgbClr val="000000"/>
                </a:solidFill>
                <a:effectLst/>
                <a:latin typeface="TiemposText-Semibold"/>
              </a:rPr>
              <a:t> Desafió la idea misma de “arte”</a:t>
            </a:r>
            <a:r>
              <a:rPr lang="es-ES" b="0" i="0" dirty="0">
                <a:solidFill>
                  <a:srgbClr val="000000"/>
                </a:solidFill>
                <a:effectLst/>
                <a:latin typeface="TiemposText-Regular"/>
              </a:rPr>
              <a:t> con sus </a:t>
            </a:r>
            <a:r>
              <a:rPr lang="es-ES" b="0" i="1" dirty="0" err="1">
                <a:solidFill>
                  <a:srgbClr val="000000"/>
                </a:solidFill>
                <a:effectLst/>
                <a:latin typeface="TiemposText-Semibold"/>
              </a:rPr>
              <a:t>ready-mades</a:t>
            </a:r>
            <a:r>
              <a:rPr lang="es-ES" b="0" i="0" dirty="0">
                <a:solidFill>
                  <a:srgbClr val="000000"/>
                </a:solidFill>
                <a:effectLst/>
                <a:latin typeface="TiemposText-Semibold"/>
              </a:rPr>
              <a:t> </a:t>
            </a:r>
            <a:r>
              <a:rPr lang="es-ES" b="0" i="0" dirty="0">
                <a:solidFill>
                  <a:srgbClr val="000000"/>
                </a:solidFill>
                <a:effectLst/>
                <a:latin typeface="TiemposText-Regular"/>
              </a:rPr>
              <a:t>, objetos que encontraba y que</a:t>
            </a:r>
            <a:r>
              <a:rPr lang="es-ES" b="0" i="0" dirty="0">
                <a:solidFill>
                  <a:srgbClr val="000000"/>
                </a:solidFill>
                <a:effectLst/>
                <a:latin typeface="TiemposText-Semibold"/>
              </a:rPr>
              <a:t> elevaba a la categoría de obra de arte</a:t>
            </a:r>
            <a:r>
              <a:rPr lang="es-ES" b="0" i="0" dirty="0">
                <a:solidFill>
                  <a:srgbClr val="000000"/>
                </a:solidFill>
                <a:effectLst/>
                <a:latin typeface="TiemposText-Regular"/>
              </a:rPr>
              <a:t> al exponerlos y </a:t>
            </a:r>
            <a:r>
              <a:rPr lang="es-ES" b="0" i="0" dirty="0">
                <a:solidFill>
                  <a:srgbClr val="000000"/>
                </a:solidFill>
                <a:effectLst/>
                <a:latin typeface="TiemposText-Semibold"/>
              </a:rPr>
              <a:t>darles otro significado</a:t>
            </a:r>
            <a:r>
              <a:rPr lang="es-ES" b="0" i="0" dirty="0">
                <a:solidFill>
                  <a:srgbClr val="000000"/>
                </a:solidFill>
                <a:effectLst/>
                <a:latin typeface="TiemposText-Regular"/>
              </a:rPr>
              <a:t>.</a:t>
            </a:r>
          </a:p>
          <a:p>
            <a:pPr algn="l"/>
            <a:r>
              <a:rPr lang="es-ES" b="0" i="0" dirty="0">
                <a:solidFill>
                  <a:srgbClr val="000000"/>
                </a:solidFill>
                <a:effectLst/>
                <a:latin typeface="TiemposText-Regular"/>
                <a:hlinkClick r:id="rId2"/>
              </a:rPr>
              <a:t>https://moovemag.com/2015/02/marcel-duchamp-vida-y-obra-de-un-artista-inquieto/</a:t>
            </a:r>
            <a:r>
              <a:rPr lang="es-ES" dirty="0">
                <a:solidFill>
                  <a:srgbClr val="000000"/>
                </a:solidFill>
                <a:latin typeface="TiemposText-Regular"/>
              </a:rPr>
              <a:t> </a:t>
            </a:r>
            <a:endParaRPr lang="es-ES" b="0" i="0" dirty="0">
              <a:solidFill>
                <a:srgbClr val="000000"/>
              </a:solidFill>
              <a:effectLst/>
              <a:latin typeface="TiemposText-Regular"/>
            </a:endParaRPr>
          </a:p>
          <a:p>
            <a:endParaRPr lang="es-CO" dirty="0"/>
          </a:p>
        </p:txBody>
      </p:sp>
    </p:spTree>
    <p:extLst>
      <p:ext uri="{BB962C8B-B14F-4D97-AF65-F5344CB8AC3E}">
        <p14:creationId xmlns:p14="http://schemas.microsoft.com/office/powerpoint/2010/main" val="1759598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l urinario de Duchamp: la polémica pieza que cambió la percepción del arte  - La Tercera">
            <a:extLst>
              <a:ext uri="{FF2B5EF4-FFF2-40B4-BE49-F238E27FC236}">
                <a16:creationId xmlns:a16="http://schemas.microsoft.com/office/drawing/2014/main" id="{00FC6CA5-914F-4BD6-9836-FE3397A61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195" y="1434904"/>
            <a:ext cx="5136867" cy="34262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rcel Duchamp: vida y obra de un artista inquieto | Moove Magazine">
            <a:extLst>
              <a:ext uri="{FF2B5EF4-FFF2-40B4-BE49-F238E27FC236}">
                <a16:creationId xmlns:a16="http://schemas.microsoft.com/office/drawing/2014/main" id="{3966820A-A3DC-4488-BB40-FCC9F0A70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1620" y="929456"/>
            <a:ext cx="4437185" cy="4437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952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849617-BA5D-4E2B-B4A9-00FD5D7C09AE}"/>
              </a:ext>
            </a:extLst>
          </p:cNvPr>
          <p:cNvSpPr>
            <a:spLocks noGrp="1"/>
          </p:cNvSpPr>
          <p:nvPr>
            <p:ph type="title"/>
          </p:nvPr>
        </p:nvSpPr>
        <p:spPr>
          <a:xfrm>
            <a:off x="1035148" y="1026306"/>
            <a:ext cx="10515600" cy="1325563"/>
          </a:xfrm>
        </p:spPr>
        <p:txBody>
          <a:bodyPr>
            <a:normAutofit fontScale="90000"/>
          </a:bodyPr>
          <a:lstStyle/>
          <a:p>
            <a:r>
              <a:rPr lang="es-ES" dirty="0"/>
              <a:t>Parque San Antonio</a:t>
            </a:r>
            <a:br>
              <a:rPr lang="es-ES" dirty="0"/>
            </a:br>
            <a:r>
              <a:rPr lang="es-ES" dirty="0"/>
              <a:t>Espacio Público </a:t>
            </a:r>
            <a:br>
              <a:rPr lang="es-ES" dirty="0"/>
            </a:br>
            <a:r>
              <a:rPr lang="es-ES" dirty="0"/>
              <a:t>simulación y memoria</a:t>
            </a:r>
            <a:endParaRPr lang="es-CO" dirty="0"/>
          </a:p>
        </p:txBody>
      </p:sp>
      <p:pic>
        <p:nvPicPr>
          <p:cNvPr id="7170" name="Picture 2" descr="La Puerta de San Antonio">
            <a:extLst>
              <a:ext uri="{FF2B5EF4-FFF2-40B4-BE49-F238E27FC236}">
                <a16:creationId xmlns:a16="http://schemas.microsoft.com/office/drawing/2014/main" id="{3DDFADDC-C5D8-42F4-B4F1-34DFC713AB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735873" y="365125"/>
            <a:ext cx="4073447" cy="610863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BF149BD1-D92D-4CC8-98C4-F9288AFADB4B}"/>
              </a:ext>
            </a:extLst>
          </p:cNvPr>
          <p:cNvSpPr txBox="1"/>
          <p:nvPr/>
        </p:nvSpPr>
        <p:spPr>
          <a:xfrm>
            <a:off x="1287381" y="2902190"/>
            <a:ext cx="3323491" cy="3139321"/>
          </a:xfrm>
          <a:prstGeom prst="rect">
            <a:avLst/>
          </a:prstGeom>
          <a:noFill/>
        </p:spPr>
        <p:txBody>
          <a:bodyPr wrap="square">
            <a:spAutoFit/>
          </a:bodyPr>
          <a:lstStyle/>
          <a:p>
            <a:r>
              <a:rPr lang="es-ES" b="0" i="0" dirty="0">
                <a:solidFill>
                  <a:srgbClr val="333333"/>
                </a:solidFill>
                <a:effectLst/>
                <a:latin typeface="Source Sans Pro" panose="020B0503030403020204" pitchFamily="34" charset="0"/>
              </a:rPr>
              <a:t>Ya son </a:t>
            </a:r>
            <a:r>
              <a:rPr lang="es-ES" dirty="0">
                <a:solidFill>
                  <a:srgbClr val="333333"/>
                </a:solidFill>
                <a:latin typeface="Source Sans Pro" panose="020B0503030403020204" pitchFamily="34" charset="0"/>
              </a:rPr>
              <a:t>veinticinco (1995-Ronny </a:t>
            </a:r>
            <a:r>
              <a:rPr lang="es-ES" dirty="0" err="1">
                <a:solidFill>
                  <a:srgbClr val="333333"/>
                </a:solidFill>
                <a:latin typeface="Source Sans Pro" panose="020B0503030403020204" pitchFamily="34" charset="0"/>
              </a:rPr>
              <a:t>Vayda</a:t>
            </a:r>
            <a:r>
              <a:rPr lang="es-ES" dirty="0">
                <a:solidFill>
                  <a:srgbClr val="333333"/>
                </a:solidFill>
                <a:latin typeface="Source Sans Pro" panose="020B0503030403020204" pitchFamily="34" charset="0"/>
              </a:rPr>
              <a:t>)</a:t>
            </a:r>
            <a:r>
              <a:rPr lang="es-ES" b="0" i="0" dirty="0">
                <a:solidFill>
                  <a:srgbClr val="333333"/>
                </a:solidFill>
                <a:effectLst/>
                <a:latin typeface="Source Sans Pro" panose="020B0503030403020204" pitchFamily="34" charset="0"/>
              </a:rPr>
              <a:t> años desde que el Parque San Antonio tiene su propia puerta, enmarcando esa plaza enorme con sus ventas y su gente suspendida; por la que se ven las palomas y los módulos metálicos reflejando el sol humeante; a la que suben parejas a tomarse fotos dándose besos.</a:t>
            </a:r>
            <a:endParaRPr lang="es-CO" dirty="0"/>
          </a:p>
        </p:txBody>
      </p:sp>
    </p:spTree>
    <p:extLst>
      <p:ext uri="{BB962C8B-B14F-4D97-AF65-F5344CB8AC3E}">
        <p14:creationId xmlns:p14="http://schemas.microsoft.com/office/powerpoint/2010/main" val="4208728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812CF91-7135-4DE7-BA5D-B15D647CF545}"/>
              </a:ext>
            </a:extLst>
          </p:cNvPr>
          <p:cNvSpPr>
            <a:spLocks noGrp="1"/>
          </p:cNvSpPr>
          <p:nvPr>
            <p:ph idx="1"/>
          </p:nvPr>
        </p:nvSpPr>
        <p:spPr>
          <a:xfrm>
            <a:off x="7190935" y="1041010"/>
            <a:ext cx="4555589" cy="4383856"/>
          </a:xfrm>
        </p:spPr>
        <p:txBody>
          <a:bodyPr>
            <a:normAutofit fontScale="92500" lnSpcReduction="10000"/>
          </a:bodyPr>
          <a:lstStyle/>
          <a:p>
            <a:r>
              <a:rPr lang="es-ES" dirty="0"/>
              <a:t>A las 9:20 de la mañana del 10 de junio del 1995, el estallido de diez kilos de dinamita opacó la música de 'Los Cariñosos del Vallenato', que amenizaban una feria cultural en el parque San Antonio en el centro de Medellín.  </a:t>
            </a:r>
          </a:p>
          <a:p>
            <a:r>
              <a:rPr lang="es-ES" dirty="0"/>
              <a:t>El explosivo, que fue instalado en la escultura 'El Pájaro' de Fernando Botero, acabó con la vida de 24 personas y dejó heridas a otras 200. </a:t>
            </a:r>
          </a:p>
          <a:p>
            <a:endParaRPr lang="es-CO" dirty="0"/>
          </a:p>
        </p:txBody>
      </p:sp>
      <p:pic>
        <p:nvPicPr>
          <p:cNvPr id="8194" name="Picture 2" descr="Medellín, donde ir , que hacer en esta bella ciudad!! – Agencia de Viajes  Diana Garzon">
            <a:extLst>
              <a:ext uri="{FF2B5EF4-FFF2-40B4-BE49-F238E27FC236}">
                <a16:creationId xmlns:a16="http://schemas.microsoft.com/office/drawing/2014/main" id="{642D495F-E687-4872-8B39-599F1E564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795" y="914400"/>
            <a:ext cx="6750817" cy="354417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9382477B-2ACE-4CE1-9B1F-E4CE55B2F5EF}"/>
              </a:ext>
            </a:extLst>
          </p:cNvPr>
          <p:cNvSpPr txBox="1"/>
          <p:nvPr/>
        </p:nvSpPr>
        <p:spPr>
          <a:xfrm>
            <a:off x="980635" y="5866226"/>
            <a:ext cx="10230730" cy="369332"/>
          </a:xfrm>
          <a:prstGeom prst="rect">
            <a:avLst/>
          </a:prstGeom>
          <a:noFill/>
        </p:spPr>
        <p:txBody>
          <a:bodyPr wrap="square">
            <a:spAutoFit/>
          </a:bodyPr>
          <a:lstStyle/>
          <a:p>
            <a:r>
              <a:rPr lang="es-CO" dirty="0"/>
              <a:t>https://www.universocentro.com/Ellibrodelosparques/Unpajaroqueaunestalla.aspx</a:t>
            </a:r>
          </a:p>
        </p:txBody>
      </p:sp>
      <p:sp>
        <p:nvSpPr>
          <p:cNvPr id="8" name="CuadroTexto 7">
            <a:extLst>
              <a:ext uri="{FF2B5EF4-FFF2-40B4-BE49-F238E27FC236}">
                <a16:creationId xmlns:a16="http://schemas.microsoft.com/office/drawing/2014/main" id="{46CC4AD6-D35C-4C4A-8A25-A7D52637916A}"/>
              </a:ext>
            </a:extLst>
          </p:cNvPr>
          <p:cNvSpPr txBox="1"/>
          <p:nvPr/>
        </p:nvSpPr>
        <p:spPr>
          <a:xfrm>
            <a:off x="980635" y="6329470"/>
            <a:ext cx="9901058" cy="369332"/>
          </a:xfrm>
          <a:prstGeom prst="rect">
            <a:avLst/>
          </a:prstGeom>
          <a:noFill/>
        </p:spPr>
        <p:txBody>
          <a:bodyPr wrap="square">
            <a:spAutoFit/>
          </a:bodyPr>
          <a:lstStyle/>
          <a:p>
            <a:r>
              <a:rPr lang="es-CO" dirty="0"/>
              <a:t>https://www.universocentro.com/Ellibrodelosparques/Dosavenidasyunparqueconexito.aspx</a:t>
            </a:r>
          </a:p>
        </p:txBody>
      </p:sp>
    </p:spTree>
    <p:extLst>
      <p:ext uri="{BB962C8B-B14F-4D97-AF65-F5344CB8AC3E}">
        <p14:creationId xmlns:p14="http://schemas.microsoft.com/office/powerpoint/2010/main" val="3542569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14B0A3-C375-4270-B4E0-981228760FB5}"/>
              </a:ext>
            </a:extLst>
          </p:cNvPr>
          <p:cNvSpPr>
            <a:spLocks noGrp="1"/>
          </p:cNvSpPr>
          <p:nvPr>
            <p:ph type="title"/>
          </p:nvPr>
        </p:nvSpPr>
        <p:spPr/>
        <p:txBody>
          <a:bodyPr/>
          <a:lstStyle/>
          <a:p>
            <a:r>
              <a:rPr lang="es-ES" b="1" dirty="0"/>
              <a:t>Ciudad desmaterializada</a:t>
            </a:r>
            <a:br>
              <a:rPr lang="es-ES" dirty="0"/>
            </a:br>
            <a:endParaRPr lang="es-CO" dirty="0"/>
          </a:p>
        </p:txBody>
      </p:sp>
      <p:sp>
        <p:nvSpPr>
          <p:cNvPr id="3" name="Marcador de contenido 2">
            <a:extLst>
              <a:ext uri="{FF2B5EF4-FFF2-40B4-BE49-F238E27FC236}">
                <a16:creationId xmlns:a16="http://schemas.microsoft.com/office/drawing/2014/main" id="{99AAE655-3482-4A2C-A921-A7A923C57E76}"/>
              </a:ext>
            </a:extLst>
          </p:cNvPr>
          <p:cNvSpPr>
            <a:spLocks noGrp="1"/>
          </p:cNvSpPr>
          <p:nvPr>
            <p:ph idx="1"/>
          </p:nvPr>
        </p:nvSpPr>
        <p:spPr>
          <a:xfrm>
            <a:off x="599049" y="1027906"/>
            <a:ext cx="11217813" cy="1775704"/>
          </a:xfrm>
        </p:spPr>
        <p:txBody>
          <a:bodyPr>
            <a:normAutofit fontScale="92500" lnSpcReduction="20000"/>
          </a:bodyPr>
          <a:lstStyle/>
          <a:p>
            <a:r>
              <a:rPr lang="es-ES" dirty="0"/>
              <a:t>Inestable, móvil, ocasional, múltiple, efímera, fragmentada, monótona, simultánea, son todos adjetivos que califican a la ciudad actual y que hubiera sido impensado utilizarlos para ese mismo fin, hace apenas unos años, cuando ciudad y estabilidad eran palabras afines. Curiosamente, la ciudad que hoy es territorio de nomadismos diversos nació como lugar para los hombres sedentarios.  J. C. </a:t>
            </a:r>
            <a:r>
              <a:rPr lang="es-ES" dirty="0" err="1"/>
              <a:t>Pérgolis</a:t>
            </a:r>
            <a:r>
              <a:rPr lang="es-ES" dirty="0"/>
              <a:t> </a:t>
            </a:r>
          </a:p>
          <a:p>
            <a:endParaRPr lang="es-CO" dirty="0"/>
          </a:p>
        </p:txBody>
      </p:sp>
      <p:sp>
        <p:nvSpPr>
          <p:cNvPr id="4" name="Marcador de contenido 2">
            <a:extLst>
              <a:ext uri="{FF2B5EF4-FFF2-40B4-BE49-F238E27FC236}">
                <a16:creationId xmlns:a16="http://schemas.microsoft.com/office/drawing/2014/main" id="{62C464A5-6B9A-48D7-B50A-7B9FB4968C24}"/>
              </a:ext>
            </a:extLst>
          </p:cNvPr>
          <p:cNvSpPr txBox="1">
            <a:spLocks/>
          </p:cNvSpPr>
          <p:nvPr/>
        </p:nvSpPr>
        <p:spPr>
          <a:xfrm>
            <a:off x="599049" y="2803610"/>
            <a:ext cx="10754751" cy="369566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Porque la ciudad tiene dos identidades, como las dos caras de un mismo billete, una está dada por las estabilidades, la seguridad y los movimientos recurrentes, la otra es la ciudad del desarraigo, de las tribus, de los otros, esa temida contraparte de lo establecido, de lo arraigado. Una es la ciudad de la plaza, la otra es la de las calles. </a:t>
            </a:r>
          </a:p>
          <a:p>
            <a:r>
              <a:rPr lang="es-ES" dirty="0"/>
              <a:t>Hoy la ciudad no es un objeto de análisis ajeno: es una parte nuestra, de nuestros deseos y como tal es posible analizarla a partir de nosotros mismos, exteriorizándola. Para entender a la nueva ciudad, debemos mirar un corpus heterogéneo de objetos culturales, fragmentos arbitrarios que juegan sobre estructuras inestables: a la ciudad del nómada, del pasajero, del acontecimiento efímero y de la extensión homogénea e indeterminada no podemos acercarnos a través del pensamiento rígido. </a:t>
            </a:r>
            <a:endParaRPr lang="es-CO" dirty="0"/>
          </a:p>
        </p:txBody>
      </p:sp>
    </p:spTree>
    <p:extLst>
      <p:ext uri="{BB962C8B-B14F-4D97-AF65-F5344CB8AC3E}">
        <p14:creationId xmlns:p14="http://schemas.microsoft.com/office/powerpoint/2010/main" val="1319794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B1FC6-D3AE-4DBB-8F9B-5E7368B531F8}"/>
              </a:ext>
            </a:extLst>
          </p:cNvPr>
          <p:cNvSpPr>
            <a:spLocks noGrp="1"/>
          </p:cNvSpPr>
          <p:nvPr>
            <p:ph type="title"/>
          </p:nvPr>
        </p:nvSpPr>
        <p:spPr>
          <a:xfrm>
            <a:off x="838200" y="168177"/>
            <a:ext cx="10515600" cy="1325563"/>
          </a:xfrm>
        </p:spPr>
        <p:txBody>
          <a:bodyPr/>
          <a:lstStyle/>
          <a:p>
            <a:r>
              <a:rPr lang="es-ES" dirty="0"/>
              <a:t>Bajo un mismo techo</a:t>
            </a:r>
            <a:endParaRPr lang="es-CO" dirty="0"/>
          </a:p>
        </p:txBody>
      </p:sp>
      <p:sp>
        <p:nvSpPr>
          <p:cNvPr id="5" name="Marcador de contenido 4">
            <a:extLst>
              <a:ext uri="{FF2B5EF4-FFF2-40B4-BE49-F238E27FC236}">
                <a16:creationId xmlns:a16="http://schemas.microsoft.com/office/drawing/2014/main" id="{A8E3D01E-68F3-4AA4-AB3B-414F70E3E891}"/>
              </a:ext>
            </a:extLst>
          </p:cNvPr>
          <p:cNvSpPr>
            <a:spLocks noGrp="1"/>
          </p:cNvSpPr>
          <p:nvPr>
            <p:ph idx="1"/>
          </p:nvPr>
        </p:nvSpPr>
        <p:spPr/>
        <p:txBody>
          <a:bodyPr/>
          <a:lstStyle/>
          <a:p>
            <a:r>
              <a:rPr lang="es-ES" dirty="0"/>
              <a:t>El ser humano pervive en la ciudad colmena, la ciudad cúpula (invernadero) que sirve como modelo avanzado del control absoluto del clima y la temporalidad. Esta era la ciudad considerada futurista en el siglo XIX.  </a:t>
            </a:r>
          </a:p>
          <a:p>
            <a:endParaRPr lang="es-CO" dirty="0"/>
          </a:p>
        </p:txBody>
      </p:sp>
      <p:pic>
        <p:nvPicPr>
          <p:cNvPr id="1028" name="Picture 4">
            <a:extLst>
              <a:ext uri="{FF2B5EF4-FFF2-40B4-BE49-F238E27FC236}">
                <a16:creationId xmlns:a16="http://schemas.microsoft.com/office/drawing/2014/main" id="{ABAC1AD8-7515-41E4-B4DE-748D7C7F0C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2535" y="3429000"/>
            <a:ext cx="5264955" cy="2962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377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183423-586E-4A38-AE0F-C990FB630A11}"/>
              </a:ext>
            </a:extLst>
          </p:cNvPr>
          <p:cNvSpPr>
            <a:spLocks noGrp="1"/>
          </p:cNvSpPr>
          <p:nvPr>
            <p:ph type="title"/>
          </p:nvPr>
        </p:nvSpPr>
        <p:spPr/>
        <p:txBody>
          <a:bodyPr/>
          <a:lstStyle/>
          <a:p>
            <a:r>
              <a:rPr lang="es-ES" dirty="0"/>
              <a:t>Ciudad Nómada</a:t>
            </a:r>
            <a:endParaRPr lang="es-CO" dirty="0"/>
          </a:p>
        </p:txBody>
      </p:sp>
      <p:sp>
        <p:nvSpPr>
          <p:cNvPr id="3" name="Marcador de contenido 2">
            <a:extLst>
              <a:ext uri="{FF2B5EF4-FFF2-40B4-BE49-F238E27FC236}">
                <a16:creationId xmlns:a16="http://schemas.microsoft.com/office/drawing/2014/main" id="{BFF1BC0E-8D72-49EF-AF8D-33FF6D602057}"/>
              </a:ext>
            </a:extLst>
          </p:cNvPr>
          <p:cNvSpPr>
            <a:spLocks noGrp="1"/>
          </p:cNvSpPr>
          <p:nvPr>
            <p:ph idx="1"/>
          </p:nvPr>
        </p:nvSpPr>
        <p:spPr/>
        <p:txBody>
          <a:bodyPr/>
          <a:lstStyle/>
          <a:p>
            <a:r>
              <a:rPr lang="es-ES" dirty="0"/>
              <a:t>En esa ciudad no puede haber jerarquías ni formas significantes; la ciudad de los sucesos es la ciudad-red, sin principio ni fin, rizoma de aquella urbanística que nació en la plaza, origen de todas nuestras ciudades.</a:t>
            </a:r>
          </a:p>
          <a:p>
            <a:r>
              <a:rPr lang="es-ES" dirty="0"/>
              <a:t>Los medios, que me permiten jugar al simulacro de ser individuo en la multitud, destruyen mi unidad y me convierten en un nodo de las redes, un punto más que recibe y emite, un conector entre fuerzas de una totalidad indefinida, móvil, en constante transformación. Navegante nómada en un mar sin forma; navegante en la información soy información yo también. </a:t>
            </a:r>
            <a:endParaRPr lang="es-CO" dirty="0"/>
          </a:p>
        </p:txBody>
      </p:sp>
    </p:spTree>
    <p:extLst>
      <p:ext uri="{BB962C8B-B14F-4D97-AF65-F5344CB8AC3E}">
        <p14:creationId xmlns:p14="http://schemas.microsoft.com/office/powerpoint/2010/main" val="39266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95E7CC-4D0E-4FFA-844D-7302B0B632DD}"/>
              </a:ext>
            </a:extLst>
          </p:cNvPr>
          <p:cNvSpPr>
            <a:spLocks noGrp="1"/>
          </p:cNvSpPr>
          <p:nvPr>
            <p:ph type="title"/>
          </p:nvPr>
        </p:nvSpPr>
        <p:spPr/>
        <p:txBody>
          <a:bodyPr/>
          <a:lstStyle/>
          <a:p>
            <a:r>
              <a:rPr lang="es-ES" dirty="0"/>
              <a:t>Ritualidad y funcionalidad</a:t>
            </a:r>
            <a:endParaRPr lang="es-CO" dirty="0"/>
          </a:p>
        </p:txBody>
      </p:sp>
      <p:sp>
        <p:nvSpPr>
          <p:cNvPr id="3" name="Marcador de contenido 2">
            <a:extLst>
              <a:ext uri="{FF2B5EF4-FFF2-40B4-BE49-F238E27FC236}">
                <a16:creationId xmlns:a16="http://schemas.microsoft.com/office/drawing/2014/main" id="{EC4B7387-53ED-4855-BECC-565DC7502C36}"/>
              </a:ext>
            </a:extLst>
          </p:cNvPr>
          <p:cNvSpPr>
            <a:spLocks noGrp="1"/>
          </p:cNvSpPr>
          <p:nvPr>
            <p:ph idx="1"/>
          </p:nvPr>
        </p:nvSpPr>
        <p:spPr/>
        <p:txBody>
          <a:bodyPr/>
          <a:lstStyle/>
          <a:p>
            <a:r>
              <a:rPr lang="es-ES" dirty="0"/>
              <a:t>La ciudad es, cada vez, menos materia y más energía; la ciudad no es solamente más liviana aérea y densa sino que igualmente la ciudad es cada vez más mental y virtual. </a:t>
            </a:r>
          </a:p>
          <a:p>
            <a:r>
              <a:rPr lang="es-ES" dirty="0"/>
              <a:t>Lugar y no lugar: </a:t>
            </a:r>
          </a:p>
          <a:p>
            <a:r>
              <a:rPr lang="es-ES" dirty="0"/>
              <a:t>Marc Auge identifica dos tipos de espacios: los lugares y los no-lugares; a los primeros los define como espacios de identidad, de encuentro con el otro e históricos, es decir, son los lugares de la memoria. Los no-lugares corresponden a espacios transitorios y solitarios, de permanencia efímera, donde lo único que puede ayudar a referendarios es el acontecimiento que allí ocurra. </a:t>
            </a:r>
            <a:endParaRPr lang="es-CO" dirty="0"/>
          </a:p>
        </p:txBody>
      </p:sp>
    </p:spTree>
    <p:extLst>
      <p:ext uri="{BB962C8B-B14F-4D97-AF65-F5344CB8AC3E}">
        <p14:creationId xmlns:p14="http://schemas.microsoft.com/office/powerpoint/2010/main" val="1575696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C1DA6D-C9FE-40A5-9571-D7D1EA656DFB}"/>
              </a:ext>
            </a:extLst>
          </p:cNvPr>
          <p:cNvSpPr>
            <a:spLocks noGrp="1"/>
          </p:cNvSpPr>
          <p:nvPr>
            <p:ph type="title"/>
          </p:nvPr>
        </p:nvSpPr>
        <p:spPr/>
        <p:txBody>
          <a:bodyPr/>
          <a:lstStyle/>
          <a:p>
            <a:r>
              <a:rPr lang="es-ES" dirty="0"/>
              <a:t>Simulacro y Gentrificación </a:t>
            </a:r>
            <a:endParaRPr lang="es-CO" dirty="0"/>
          </a:p>
        </p:txBody>
      </p:sp>
      <p:sp>
        <p:nvSpPr>
          <p:cNvPr id="3" name="Marcador de contenido 2">
            <a:extLst>
              <a:ext uri="{FF2B5EF4-FFF2-40B4-BE49-F238E27FC236}">
                <a16:creationId xmlns:a16="http://schemas.microsoft.com/office/drawing/2014/main" id="{1D1A061E-E737-42F9-913A-4A223BF13219}"/>
              </a:ext>
            </a:extLst>
          </p:cNvPr>
          <p:cNvSpPr>
            <a:spLocks noGrp="1"/>
          </p:cNvSpPr>
          <p:nvPr>
            <p:ph idx="1"/>
          </p:nvPr>
        </p:nvSpPr>
        <p:spPr/>
        <p:txBody>
          <a:bodyPr>
            <a:normAutofit fontScale="92500" lnSpcReduction="20000"/>
          </a:bodyPr>
          <a:lstStyle/>
          <a:p>
            <a:r>
              <a:rPr lang="es-ES" dirty="0"/>
              <a:t>Hoy la ciudad aparece como un simulacro en el interior de los fragmentos que la conforman: la calle tradicional intenta repetirse en los centros comerciales y surgen remedos de plazas "públicas" en los conjuntos cerrados de viviendas. El exterior urbano es solamente una red de flujos: ya no hay referencias entre los espacios que pasan de una virtualidad exterior a otra interior; en realidad, ambos espacios son simulaciones y el vacío interior de los fragmentos, al cual el simulacro no puede dar sentido, se tiene que llenar con la información de los medios. </a:t>
            </a:r>
          </a:p>
          <a:p>
            <a:r>
              <a:rPr lang="es-ES" dirty="0">
                <a:solidFill>
                  <a:srgbClr val="000000"/>
                </a:solidFill>
                <a:latin typeface="Encode Sans"/>
              </a:rPr>
              <a:t>E</a:t>
            </a:r>
            <a:r>
              <a:rPr lang="es-ES" b="0" i="0" dirty="0">
                <a:solidFill>
                  <a:srgbClr val="000000"/>
                </a:solidFill>
                <a:effectLst/>
                <a:latin typeface="Encode Sans"/>
              </a:rPr>
              <a:t>l proceso clásico de la gentrificación a través de cuatro fases que se enlazan entre sí —abandono, estigmatización, regeneración y mercantilización— y que habitualmente se desarrollan en los centros urbanos. No obstante, este fenómeno presenta una notable diversidad contextual que exige ser matizado en cada ciudad, como han señalado autores como L. Lees y T. </a:t>
            </a:r>
            <a:r>
              <a:rPr lang="es-ES" b="0" i="0" dirty="0" err="1">
                <a:solidFill>
                  <a:srgbClr val="000000"/>
                </a:solidFill>
                <a:effectLst/>
                <a:latin typeface="Encode Sans"/>
              </a:rPr>
              <a:t>Maloutas</a:t>
            </a:r>
            <a:r>
              <a:rPr lang="es-ES" b="0" i="0" dirty="0">
                <a:solidFill>
                  <a:srgbClr val="000000"/>
                </a:solidFill>
                <a:effectLst/>
                <a:latin typeface="Encode Sans"/>
              </a:rPr>
              <a:t>.</a:t>
            </a:r>
            <a:endParaRPr lang="es-CO" dirty="0"/>
          </a:p>
        </p:txBody>
      </p:sp>
    </p:spTree>
    <p:extLst>
      <p:ext uri="{BB962C8B-B14F-4D97-AF65-F5344CB8AC3E}">
        <p14:creationId xmlns:p14="http://schemas.microsoft.com/office/powerpoint/2010/main" val="3262839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a imagen puede contener: árbol, cielo y exterior">
            <a:extLst>
              <a:ext uri="{FF2B5EF4-FFF2-40B4-BE49-F238E27FC236}">
                <a16:creationId xmlns:a16="http://schemas.microsoft.com/office/drawing/2014/main" id="{25989E1D-B35F-4114-AB39-E53847F21A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853" y="321798"/>
            <a:ext cx="6867378" cy="5150534"/>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88204633-74CF-422A-986F-1A6BBF4B931A}"/>
              </a:ext>
            </a:extLst>
          </p:cNvPr>
          <p:cNvSpPr txBox="1"/>
          <p:nvPr/>
        </p:nvSpPr>
        <p:spPr>
          <a:xfrm>
            <a:off x="1885071" y="5922498"/>
            <a:ext cx="8145194" cy="369332"/>
          </a:xfrm>
          <a:prstGeom prst="rect">
            <a:avLst/>
          </a:prstGeom>
          <a:noFill/>
        </p:spPr>
        <p:txBody>
          <a:bodyPr wrap="square" rtlCol="0">
            <a:spAutoFit/>
          </a:bodyPr>
          <a:lstStyle/>
          <a:p>
            <a:r>
              <a:rPr lang="es-ES" dirty="0"/>
              <a:t>Pedro Pablo </a:t>
            </a:r>
            <a:r>
              <a:rPr lang="es-ES" dirty="0" err="1"/>
              <a:t>Lalinde</a:t>
            </a:r>
            <a:r>
              <a:rPr lang="es-ES" dirty="0"/>
              <a:t> </a:t>
            </a:r>
            <a:endParaRPr lang="es-CO" dirty="0"/>
          </a:p>
        </p:txBody>
      </p:sp>
    </p:spTree>
    <p:extLst>
      <p:ext uri="{BB962C8B-B14F-4D97-AF65-F5344CB8AC3E}">
        <p14:creationId xmlns:p14="http://schemas.microsoft.com/office/powerpoint/2010/main" val="1054193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5F05E1-8880-4492-8FA1-B5663DA56B87}"/>
              </a:ext>
            </a:extLst>
          </p:cNvPr>
          <p:cNvSpPr>
            <a:spLocks noGrp="1"/>
          </p:cNvSpPr>
          <p:nvPr>
            <p:ph type="ctrTitle"/>
          </p:nvPr>
        </p:nvSpPr>
        <p:spPr>
          <a:xfrm>
            <a:off x="1524000" y="858129"/>
            <a:ext cx="9144000" cy="3479715"/>
          </a:xfrm>
        </p:spPr>
        <p:txBody>
          <a:bodyPr>
            <a:normAutofit/>
          </a:bodyPr>
          <a:lstStyle/>
          <a:p>
            <a:r>
              <a:rPr lang="es-ES" dirty="0"/>
              <a:t>Creatividad, simulación, migración, nomadismo, desmaterialización ecología: el arte conciencia del futuro </a:t>
            </a:r>
            <a:endParaRPr lang="es-CO" dirty="0"/>
          </a:p>
        </p:txBody>
      </p:sp>
      <p:sp>
        <p:nvSpPr>
          <p:cNvPr id="3" name="Subtítulo 2">
            <a:extLst>
              <a:ext uri="{FF2B5EF4-FFF2-40B4-BE49-F238E27FC236}">
                <a16:creationId xmlns:a16="http://schemas.microsoft.com/office/drawing/2014/main" id="{40F6CD7C-59C6-44D8-9992-45AF7E6D7187}"/>
              </a:ext>
            </a:extLst>
          </p:cNvPr>
          <p:cNvSpPr>
            <a:spLocks noGrp="1"/>
          </p:cNvSpPr>
          <p:nvPr>
            <p:ph type="subTitle" idx="1"/>
          </p:nvPr>
        </p:nvSpPr>
        <p:spPr>
          <a:xfrm>
            <a:off x="1692813" y="4907756"/>
            <a:ext cx="9144000" cy="1655762"/>
          </a:xfrm>
        </p:spPr>
        <p:txBody>
          <a:bodyPr/>
          <a:lstStyle/>
          <a:p>
            <a:r>
              <a:rPr lang="es-ES" dirty="0"/>
              <a:t>Hacer que las ciudades sean totalmente sostenibles es un proceso lento, pero necesario. Según la Organización de las Naciones Unidas, en 2050, el 68% de las personas vivirán en zonas urbanas, por lo que se necesitarán más viviendas, vías e infraestructura urbana.</a:t>
            </a:r>
            <a:endParaRPr lang="es-CO" dirty="0"/>
          </a:p>
        </p:txBody>
      </p:sp>
    </p:spTree>
    <p:extLst>
      <p:ext uri="{BB962C8B-B14F-4D97-AF65-F5344CB8AC3E}">
        <p14:creationId xmlns:p14="http://schemas.microsoft.com/office/powerpoint/2010/main" val="2732260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0A9152C-73B2-4A74-9BB6-204B3DE38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3533" y="24618"/>
            <a:ext cx="5138828" cy="6858000"/>
          </a:xfrm>
          <a:prstGeom prst="rect">
            <a:avLst/>
          </a:prstGeom>
        </p:spPr>
      </p:pic>
    </p:spTree>
    <p:extLst>
      <p:ext uri="{BB962C8B-B14F-4D97-AF65-F5344CB8AC3E}">
        <p14:creationId xmlns:p14="http://schemas.microsoft.com/office/powerpoint/2010/main" val="3513837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9656E1-2205-43B7-897E-F8EBE8C03AB8}"/>
              </a:ext>
            </a:extLst>
          </p:cNvPr>
          <p:cNvSpPr>
            <a:spLocks noGrp="1"/>
          </p:cNvSpPr>
          <p:nvPr>
            <p:ph type="title"/>
          </p:nvPr>
        </p:nvSpPr>
        <p:spPr>
          <a:xfrm>
            <a:off x="838200" y="533938"/>
            <a:ext cx="10515600" cy="1325563"/>
          </a:xfrm>
        </p:spPr>
        <p:txBody>
          <a:bodyPr/>
          <a:lstStyle/>
          <a:p>
            <a:pPr algn="ctr"/>
            <a:r>
              <a:rPr lang="es-ES" b="1" dirty="0"/>
              <a:t>Urbanismo contemporáneo </a:t>
            </a:r>
            <a:endParaRPr lang="es-CO" b="1" dirty="0"/>
          </a:p>
        </p:txBody>
      </p:sp>
      <p:sp>
        <p:nvSpPr>
          <p:cNvPr id="3" name="Marcador de contenido 2">
            <a:extLst>
              <a:ext uri="{FF2B5EF4-FFF2-40B4-BE49-F238E27FC236}">
                <a16:creationId xmlns:a16="http://schemas.microsoft.com/office/drawing/2014/main" id="{77D3E15E-F73C-46A5-8020-934C64B0B5F2}"/>
              </a:ext>
            </a:extLst>
          </p:cNvPr>
          <p:cNvSpPr>
            <a:spLocks noGrp="1"/>
          </p:cNvSpPr>
          <p:nvPr>
            <p:ph idx="1"/>
          </p:nvPr>
        </p:nvSpPr>
        <p:spPr>
          <a:xfrm>
            <a:off x="478302" y="2813538"/>
            <a:ext cx="11493304" cy="2736801"/>
          </a:xfrm>
        </p:spPr>
        <p:txBody>
          <a:bodyPr>
            <a:normAutofit lnSpcReduction="10000"/>
          </a:bodyPr>
          <a:lstStyle/>
          <a:p>
            <a:pPr marL="0" indent="0">
              <a:buNone/>
            </a:pPr>
            <a:r>
              <a:rPr lang="es-ES" dirty="0"/>
              <a:t>“Inestable, móvil, ocasional, múltiple, efímera, fragmentada, monótona, simultánea, son todos adjetivos que califican a la ciudad actual y que hubiera sido impensado utilizarlos para ese mismo fin, hace apenas unos años, cuando ciudad y estabilidad eran palabras afines. Curiosamente, la ciudad que hoy es territorio de nomadismos diversos nació como lugar para los hombres sedentarios”</a:t>
            </a:r>
          </a:p>
          <a:p>
            <a:pPr marL="0" indent="0">
              <a:buNone/>
            </a:pPr>
            <a:r>
              <a:rPr lang="es-ES" dirty="0"/>
              <a:t>Juan Carlos </a:t>
            </a:r>
            <a:r>
              <a:rPr lang="es-ES" dirty="0" err="1"/>
              <a:t>Pérgolis</a:t>
            </a:r>
            <a:endParaRPr lang="es-CO" dirty="0"/>
          </a:p>
        </p:txBody>
      </p:sp>
    </p:spTree>
    <p:extLst>
      <p:ext uri="{BB962C8B-B14F-4D97-AF65-F5344CB8AC3E}">
        <p14:creationId xmlns:p14="http://schemas.microsoft.com/office/powerpoint/2010/main" val="4049771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1F8E08B1-C825-458F-B7F1-BC506BE35F43}"/>
              </a:ext>
            </a:extLst>
          </p:cNvPr>
          <p:cNvSpPr txBox="1"/>
          <p:nvPr/>
        </p:nvSpPr>
        <p:spPr>
          <a:xfrm>
            <a:off x="601394" y="1069207"/>
            <a:ext cx="6098344" cy="5170646"/>
          </a:xfrm>
          <a:prstGeom prst="rect">
            <a:avLst/>
          </a:prstGeom>
          <a:noFill/>
        </p:spPr>
        <p:txBody>
          <a:bodyPr wrap="square">
            <a:spAutoFit/>
          </a:bodyPr>
          <a:lstStyle/>
          <a:p>
            <a:r>
              <a:rPr lang="es-ES" sz="2400" i="0" dirty="0" err="1">
                <a:effectLst/>
                <a:latin typeface="arial" panose="020B0604020202020204" pitchFamily="34" charset="0"/>
              </a:rPr>
              <a:t>Archigram</a:t>
            </a:r>
            <a:r>
              <a:rPr lang="es-ES" sz="2400" i="0" dirty="0">
                <a:effectLst/>
                <a:latin typeface="arial" panose="020B0604020202020204" pitchFamily="34" charset="0"/>
              </a:rPr>
              <a:t> </a:t>
            </a:r>
            <a:r>
              <a:rPr lang="es-ES" i="0" dirty="0">
                <a:effectLst/>
                <a:latin typeface="arial" panose="020B0604020202020204" pitchFamily="34" charset="0"/>
              </a:rPr>
              <a:t>fue un grupo arquitectura de vanguardia creado en la década de 1960 - principalmente en la </a:t>
            </a:r>
            <a:r>
              <a:rPr lang="es-ES" i="0" u="none" strike="noStrike" dirty="0">
                <a:effectLst/>
                <a:latin typeface="arial" panose="020B0604020202020204" pitchFamily="34" charset="0"/>
                <a:hlinkClick r:id="rId2" tooltip="Architectural Association School of Architecture">
                  <a:extLst>
                    <a:ext uri="{A12FA001-AC4F-418D-AE19-62706E023703}">
                      <ahyp:hlinkClr xmlns:ahyp="http://schemas.microsoft.com/office/drawing/2018/hyperlinkcolor" val="tx"/>
                    </a:ext>
                  </a:extLst>
                </a:hlinkClick>
              </a:rPr>
              <a:t>Asociación de Arquitectura de Londres</a:t>
            </a:r>
            <a:r>
              <a:rPr lang="es-ES" i="0" dirty="0">
                <a:effectLst/>
                <a:latin typeface="arial" panose="020B0604020202020204" pitchFamily="34" charset="0"/>
              </a:rPr>
              <a:t>. Era </a:t>
            </a:r>
            <a:r>
              <a:rPr lang="es-ES" i="0" u="none" strike="noStrike" dirty="0">
                <a:effectLst/>
                <a:latin typeface="arial" panose="020B0604020202020204" pitchFamily="34" charset="0"/>
                <a:hlinkClick r:id="rId3" tooltip="Futurismo">
                  <a:extLst>
                    <a:ext uri="{A12FA001-AC4F-418D-AE19-62706E023703}">
                      <ahyp:hlinkClr xmlns:ahyp="http://schemas.microsoft.com/office/drawing/2018/hyperlinkcolor" val="tx"/>
                    </a:ext>
                  </a:extLst>
                </a:hlinkClick>
              </a:rPr>
              <a:t>futurista</a:t>
            </a:r>
            <a:r>
              <a:rPr lang="es-ES" i="0" dirty="0">
                <a:effectLst/>
                <a:latin typeface="arial" panose="020B0604020202020204" pitchFamily="34" charset="0"/>
              </a:rPr>
              <a:t>, antiheroico y </a:t>
            </a:r>
            <a:r>
              <a:rPr lang="es-ES" i="0" dirty="0" err="1">
                <a:effectLst/>
                <a:latin typeface="arial" panose="020B0604020202020204" pitchFamily="34" charset="0"/>
              </a:rPr>
              <a:t>pro-consumista</a:t>
            </a:r>
            <a:r>
              <a:rPr lang="es-ES" i="0" dirty="0">
                <a:effectLst/>
                <a:latin typeface="arial" panose="020B0604020202020204" pitchFamily="34" charset="0"/>
              </a:rPr>
              <a:t>, inspirándose en la tecnología con el fin de crear una nueva realidad que fuese expresada solamente a través de proyectos hipotéticos. Los principales miembros del grupo fueron Peter Cook, Warren </a:t>
            </a:r>
            <a:r>
              <a:rPr lang="es-ES" i="0" dirty="0" err="1">
                <a:effectLst/>
                <a:latin typeface="arial" panose="020B0604020202020204" pitchFamily="34" charset="0"/>
              </a:rPr>
              <a:t>Chalk</a:t>
            </a:r>
            <a:r>
              <a:rPr lang="es-ES" i="0" dirty="0">
                <a:effectLst/>
                <a:latin typeface="arial" panose="020B0604020202020204" pitchFamily="34" charset="0"/>
              </a:rPr>
              <a:t>, Ron Herron, Dennis Crompton, Michael </a:t>
            </a:r>
            <a:r>
              <a:rPr lang="es-ES" i="0" dirty="0" err="1">
                <a:effectLst/>
                <a:latin typeface="arial" panose="020B0604020202020204" pitchFamily="34" charset="0"/>
              </a:rPr>
              <a:t>Webb</a:t>
            </a:r>
            <a:r>
              <a:rPr lang="es-ES" i="0" dirty="0">
                <a:effectLst/>
                <a:latin typeface="arial" panose="020B0604020202020204" pitchFamily="34" charset="0"/>
              </a:rPr>
              <a:t> y David Greene. En el panfleto </a:t>
            </a:r>
            <a:r>
              <a:rPr lang="es-ES" i="1" dirty="0" err="1">
                <a:effectLst/>
                <a:latin typeface="arial" panose="020B0604020202020204" pitchFamily="34" charset="0"/>
              </a:rPr>
              <a:t>Archigram</a:t>
            </a:r>
            <a:r>
              <a:rPr lang="es-ES" i="1" dirty="0">
                <a:effectLst/>
                <a:latin typeface="arial" panose="020B0604020202020204" pitchFamily="34" charset="0"/>
              </a:rPr>
              <a:t> I</a:t>
            </a:r>
            <a:r>
              <a:rPr lang="es-ES" i="0" dirty="0">
                <a:effectLst/>
                <a:latin typeface="arial" panose="020B0604020202020204" pitchFamily="34" charset="0"/>
              </a:rPr>
              <a:t> publicado en 1961 exhibieron sus ideas. Encargados de realizar una infraestructura ligera, con tecnología de punta, enfocada hacia la tecnología de supervivencia, experimentaron con tecnología Clip-</a:t>
            </a:r>
            <a:r>
              <a:rPr lang="es-ES" i="0" dirty="0" err="1">
                <a:effectLst/>
                <a:latin typeface="arial" panose="020B0604020202020204" pitchFamily="34" charset="0"/>
              </a:rPr>
              <a:t>on</a:t>
            </a:r>
            <a:r>
              <a:rPr lang="es-ES" i="0" dirty="0">
                <a:effectLst/>
                <a:latin typeface="arial" panose="020B0604020202020204" pitchFamily="34" charset="0"/>
              </a:rPr>
              <a:t>, medios desechables, cápsulas espaciales y con la imaginería del consumo masivo. Sus obras ofrecían visiones seductoras de una glamorosa era futura de las máquinas; sin embargo, los temas sociales y ambientales fueron dejados de lado.</a:t>
            </a:r>
            <a:endParaRPr lang="es-CO" dirty="0"/>
          </a:p>
        </p:txBody>
      </p:sp>
      <p:sp>
        <p:nvSpPr>
          <p:cNvPr id="7" name="CuadroTexto 6">
            <a:extLst>
              <a:ext uri="{FF2B5EF4-FFF2-40B4-BE49-F238E27FC236}">
                <a16:creationId xmlns:a16="http://schemas.microsoft.com/office/drawing/2014/main" id="{799D0490-72F4-419C-9E7C-FE611E749960}"/>
              </a:ext>
            </a:extLst>
          </p:cNvPr>
          <p:cNvSpPr txBox="1"/>
          <p:nvPr/>
        </p:nvSpPr>
        <p:spPr>
          <a:xfrm>
            <a:off x="826476" y="6147520"/>
            <a:ext cx="6098344" cy="369332"/>
          </a:xfrm>
          <a:prstGeom prst="rect">
            <a:avLst/>
          </a:prstGeom>
          <a:noFill/>
        </p:spPr>
        <p:txBody>
          <a:bodyPr wrap="square">
            <a:spAutoFit/>
          </a:bodyPr>
          <a:lstStyle/>
          <a:p>
            <a:r>
              <a:rPr lang="es-CO" dirty="0"/>
              <a:t>https://www.urbipedia.org/hoja/Archigram</a:t>
            </a:r>
          </a:p>
        </p:txBody>
      </p:sp>
      <p:pic>
        <p:nvPicPr>
          <p:cNvPr id="1026" name="Picture 2">
            <a:extLst>
              <a:ext uri="{FF2B5EF4-FFF2-40B4-BE49-F238E27FC236}">
                <a16:creationId xmlns:a16="http://schemas.microsoft.com/office/drawing/2014/main" id="{0D54348F-4909-40FD-8932-2BDE6F6418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8667" y="1871002"/>
            <a:ext cx="4278205" cy="2772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320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D2DEA04-3677-482F-974F-015660E6DA4E}"/>
              </a:ext>
            </a:extLst>
          </p:cNvPr>
          <p:cNvSpPr>
            <a:spLocks noGrp="1"/>
          </p:cNvSpPr>
          <p:nvPr>
            <p:ph idx="1"/>
          </p:nvPr>
        </p:nvSpPr>
        <p:spPr>
          <a:xfrm>
            <a:off x="992945" y="6161648"/>
            <a:ext cx="10515600" cy="296668"/>
          </a:xfrm>
        </p:spPr>
        <p:txBody>
          <a:bodyPr>
            <a:normAutofit fontScale="62500" lnSpcReduction="20000"/>
          </a:bodyPr>
          <a:lstStyle/>
          <a:p>
            <a:r>
              <a:rPr lang="es-CO" dirty="0"/>
              <a:t>http://mde.org.co/mde07/nodo/memorias-del-mde07/artistas/adolfo-bernal-5/</a:t>
            </a:r>
          </a:p>
        </p:txBody>
      </p:sp>
      <p:pic>
        <p:nvPicPr>
          <p:cNvPr id="3074" name="Picture 2" descr="OJO A. BERNAL — SEÑAL- MEDELLÍN">
            <a:extLst>
              <a:ext uri="{FF2B5EF4-FFF2-40B4-BE49-F238E27FC236}">
                <a16:creationId xmlns:a16="http://schemas.microsoft.com/office/drawing/2014/main" id="{58DC6D62-630D-4E51-AD6E-1804EDCFC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681162"/>
            <a:ext cx="9715500" cy="349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97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383E6CA-C2FB-40EA-B89D-56CAFD65C000}"/>
              </a:ext>
            </a:extLst>
          </p:cNvPr>
          <p:cNvSpPr>
            <a:spLocks noGrp="1"/>
          </p:cNvSpPr>
          <p:nvPr>
            <p:ph idx="1"/>
          </p:nvPr>
        </p:nvSpPr>
        <p:spPr>
          <a:xfrm>
            <a:off x="641252" y="6006905"/>
            <a:ext cx="9417148" cy="634291"/>
          </a:xfrm>
        </p:spPr>
        <p:txBody>
          <a:bodyPr>
            <a:normAutofit fontScale="85000" lnSpcReduction="10000"/>
          </a:bodyPr>
          <a:lstStyle/>
          <a:p>
            <a:r>
              <a:rPr lang="es-CO" dirty="0"/>
              <a:t>https://www.guggenheim-bilbao.eus/conversacion-con-doris-salcedo</a:t>
            </a:r>
          </a:p>
        </p:txBody>
      </p:sp>
      <p:pic>
        <p:nvPicPr>
          <p:cNvPr id="2050" name="Picture 2">
            <a:extLst>
              <a:ext uri="{FF2B5EF4-FFF2-40B4-BE49-F238E27FC236}">
                <a16:creationId xmlns:a16="http://schemas.microsoft.com/office/drawing/2014/main" id="{92B3D9BD-D71D-45F4-8385-AFF99A843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264" y="689316"/>
            <a:ext cx="3011366" cy="48181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oris Salcedo y Paul Celan (“Shibboleth”) – Revista Transas">
            <a:extLst>
              <a:ext uri="{FF2B5EF4-FFF2-40B4-BE49-F238E27FC236}">
                <a16:creationId xmlns:a16="http://schemas.microsoft.com/office/drawing/2014/main" id="{0FB5A4A0-FB82-4D92-A6A7-9B79E016A7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8497" y="689316"/>
            <a:ext cx="6424247" cy="481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287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5707121-EBF0-46B5-8D73-4F9B3EB8B883}"/>
              </a:ext>
            </a:extLst>
          </p:cNvPr>
          <p:cNvPicPr>
            <a:picLocks noChangeAspect="1"/>
          </p:cNvPicPr>
          <p:nvPr/>
        </p:nvPicPr>
        <p:blipFill rotWithShape="1">
          <a:blip r:embed="rId2"/>
          <a:srcRect l="12692" t="14113" r="53155" b="5155"/>
          <a:stretch/>
        </p:blipFill>
        <p:spPr>
          <a:xfrm>
            <a:off x="422031" y="203970"/>
            <a:ext cx="4853353" cy="6450059"/>
          </a:xfrm>
          <a:prstGeom prst="rect">
            <a:avLst/>
          </a:prstGeom>
        </p:spPr>
      </p:pic>
      <p:sp>
        <p:nvSpPr>
          <p:cNvPr id="7" name="CuadroTexto 6">
            <a:extLst>
              <a:ext uri="{FF2B5EF4-FFF2-40B4-BE49-F238E27FC236}">
                <a16:creationId xmlns:a16="http://schemas.microsoft.com/office/drawing/2014/main" id="{340C23FC-F986-4D6E-8617-C63E7FDE735C}"/>
              </a:ext>
            </a:extLst>
          </p:cNvPr>
          <p:cNvSpPr txBox="1"/>
          <p:nvPr/>
        </p:nvSpPr>
        <p:spPr>
          <a:xfrm>
            <a:off x="5500467" y="751343"/>
            <a:ext cx="6091311" cy="5355312"/>
          </a:xfrm>
          <a:prstGeom prst="rect">
            <a:avLst/>
          </a:prstGeom>
          <a:noFill/>
        </p:spPr>
        <p:txBody>
          <a:bodyPr wrap="square">
            <a:spAutoFit/>
          </a:bodyPr>
          <a:lstStyle/>
          <a:p>
            <a:r>
              <a:rPr lang="es-CO" dirty="0"/>
              <a:t>Nosotros,  pensadores urbanos de la Campaña Urbana Mundial, presentamos aquí un nuevo paradigma urbano para el siglo XXI. Comprometidos con la idea de una urbanización sostenible en pro de un futuro mejor, compartimos nuestra visión con el mundo antes de la celebración de la Conferencia de las Naciones Unidas sobre la Vivienda y el Desarrollo Urbano Sostenible (Hábitat III). Esta visión se basa en el Programa de Hábitat, la Agenda 2030 para el Desarrollo, y los resultados de la CP 21, en la que hemos participado activamente. </a:t>
            </a:r>
          </a:p>
          <a:p>
            <a:r>
              <a:rPr lang="es-CO" dirty="0"/>
              <a:t>La Ciudad que Necesitamos 2.0 es un manifiesto preparado con las contribuciones de más de 7.847 hombres y mujeres de 124 países y 2.137 organizaciones1 , que representan a catorce (14)  grupos interesados, autoridades locales y subnacionales, instituciones de investigación e instituciones académicas, organizaciones de la sociedad civil, organizaciones comunitarias, mujeres, parlamentarios, niños y jóvenes, empresas e industrias, fundaciones e instituciones filantrópicas, profesionales, sindicatos y trabajadores, agricultores, pueblos indígenas y medios de comunicación. </a:t>
            </a:r>
          </a:p>
        </p:txBody>
      </p:sp>
    </p:spTree>
    <p:extLst>
      <p:ext uri="{BB962C8B-B14F-4D97-AF65-F5344CB8AC3E}">
        <p14:creationId xmlns:p14="http://schemas.microsoft.com/office/powerpoint/2010/main" val="1845901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BBB487-7914-433B-9AA9-ADC5380822C8}"/>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0753A749-1128-4998-9AB6-5B9DCB41F7E1}"/>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2949015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E1C02BA-ADFD-4609-B79F-AB24ED2D2478}"/>
              </a:ext>
            </a:extLst>
          </p:cNvPr>
          <p:cNvSpPr>
            <a:spLocks noGrp="1"/>
          </p:cNvSpPr>
          <p:nvPr>
            <p:ph idx="1"/>
          </p:nvPr>
        </p:nvSpPr>
        <p:spPr>
          <a:xfrm>
            <a:off x="838200" y="422031"/>
            <a:ext cx="10515600" cy="5754932"/>
          </a:xfrm>
        </p:spPr>
        <p:txBody>
          <a:bodyPr>
            <a:normAutofit fontScale="70000" lnSpcReduction="20000"/>
          </a:bodyPr>
          <a:lstStyle/>
          <a:p>
            <a:pPr marL="0" indent="0" algn="ctr">
              <a:buNone/>
            </a:pPr>
            <a:r>
              <a:rPr lang="es-CO" dirty="0"/>
              <a:t>CIUDAD FRAGMENTADA</a:t>
            </a:r>
          </a:p>
          <a:p>
            <a:r>
              <a:rPr lang="es-CO" dirty="0"/>
              <a:t>Armonía</a:t>
            </a:r>
          </a:p>
          <a:p>
            <a:r>
              <a:rPr lang="es-CO" dirty="0"/>
              <a:t>Arquitectura anodina.</a:t>
            </a:r>
          </a:p>
          <a:p>
            <a:r>
              <a:rPr lang="es-CO" dirty="0"/>
              <a:t>Densificación. </a:t>
            </a:r>
          </a:p>
          <a:p>
            <a:r>
              <a:rPr lang="es-CO" dirty="0"/>
              <a:t>Enmascaramiento. </a:t>
            </a:r>
          </a:p>
          <a:p>
            <a:r>
              <a:rPr lang="es-CO" dirty="0"/>
              <a:t>Escala. </a:t>
            </a:r>
          </a:p>
          <a:p>
            <a:r>
              <a:rPr lang="es-CO" dirty="0"/>
              <a:t>Funcionalidad. </a:t>
            </a:r>
          </a:p>
          <a:p>
            <a:r>
              <a:rPr lang="es-CO" dirty="0"/>
              <a:t>Proyectos deplorables. </a:t>
            </a:r>
          </a:p>
          <a:p>
            <a:r>
              <a:rPr lang="es-CO" dirty="0"/>
              <a:t>Marinillo posmoderno</a:t>
            </a:r>
          </a:p>
          <a:p>
            <a:r>
              <a:rPr lang="es-CO" dirty="0"/>
              <a:t>Moda</a:t>
            </a:r>
          </a:p>
          <a:p>
            <a:r>
              <a:rPr lang="es-CO" dirty="0"/>
              <a:t>Mutilaciones</a:t>
            </a:r>
          </a:p>
          <a:p>
            <a:r>
              <a:rPr lang="es-CO" dirty="0"/>
              <a:t>Obra solitaria. </a:t>
            </a:r>
          </a:p>
          <a:p>
            <a:r>
              <a:rPr lang="es-CO" dirty="0"/>
              <a:t>Portadas. </a:t>
            </a:r>
          </a:p>
          <a:p>
            <a:r>
              <a:rPr lang="es-CO" dirty="0"/>
              <a:t>Proporción. </a:t>
            </a:r>
          </a:p>
          <a:p>
            <a:r>
              <a:rPr lang="es-CO" dirty="0"/>
              <a:t>Repetición</a:t>
            </a:r>
          </a:p>
          <a:p>
            <a:endParaRPr lang="es-CO" dirty="0"/>
          </a:p>
          <a:p>
            <a:r>
              <a:rPr lang="es-CO" dirty="0"/>
              <a:t>Luis Fernando González Escobar  UN</a:t>
            </a:r>
          </a:p>
          <a:p>
            <a:endParaRPr lang="es-CO" dirty="0"/>
          </a:p>
        </p:txBody>
      </p:sp>
      <p:pic>
        <p:nvPicPr>
          <p:cNvPr id="5" name="Imagen 4">
            <a:extLst>
              <a:ext uri="{FF2B5EF4-FFF2-40B4-BE49-F238E27FC236}">
                <a16:creationId xmlns:a16="http://schemas.microsoft.com/office/drawing/2014/main" id="{ADBB95BC-D6A1-4480-BB2C-CBC03A86D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584997"/>
            <a:ext cx="4572000" cy="3429000"/>
          </a:xfrm>
          <a:prstGeom prst="rect">
            <a:avLst/>
          </a:prstGeom>
        </p:spPr>
      </p:pic>
    </p:spTree>
    <p:extLst>
      <p:ext uri="{BB962C8B-B14F-4D97-AF65-F5344CB8AC3E}">
        <p14:creationId xmlns:p14="http://schemas.microsoft.com/office/powerpoint/2010/main" val="1409670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3E7661-01FB-4B34-96A2-2CFBE38089A2}"/>
              </a:ext>
            </a:extLst>
          </p:cNvPr>
          <p:cNvSpPr>
            <a:spLocks noGrp="1"/>
          </p:cNvSpPr>
          <p:nvPr>
            <p:ph type="title"/>
          </p:nvPr>
        </p:nvSpPr>
        <p:spPr>
          <a:xfrm>
            <a:off x="838200" y="583833"/>
            <a:ext cx="10515600" cy="1325563"/>
          </a:xfrm>
        </p:spPr>
        <p:txBody>
          <a:bodyPr/>
          <a:lstStyle/>
          <a:p>
            <a:r>
              <a:rPr lang="es-ES" dirty="0"/>
              <a:t>Montañas de Basura / Mugre</a:t>
            </a:r>
            <a:endParaRPr lang="es-CO" dirty="0"/>
          </a:p>
        </p:txBody>
      </p:sp>
      <p:sp>
        <p:nvSpPr>
          <p:cNvPr id="3" name="Marcador de contenido 2">
            <a:extLst>
              <a:ext uri="{FF2B5EF4-FFF2-40B4-BE49-F238E27FC236}">
                <a16:creationId xmlns:a16="http://schemas.microsoft.com/office/drawing/2014/main" id="{5ED735FA-88ED-44C3-A77C-85420398BCAE}"/>
              </a:ext>
            </a:extLst>
          </p:cNvPr>
          <p:cNvSpPr>
            <a:spLocks noGrp="1"/>
          </p:cNvSpPr>
          <p:nvPr>
            <p:ph idx="1"/>
          </p:nvPr>
        </p:nvSpPr>
        <p:spPr>
          <a:xfrm>
            <a:off x="838200" y="1825625"/>
            <a:ext cx="10515600" cy="4667250"/>
          </a:xfrm>
        </p:spPr>
        <p:txBody>
          <a:bodyPr>
            <a:normAutofit/>
          </a:bodyPr>
          <a:lstStyle/>
          <a:p>
            <a:pPr algn="l"/>
            <a:r>
              <a:rPr lang="es-ES" dirty="0"/>
              <a:t>Basura: cerca de 3.200 toneladas de residuos sólidos se producen a diario en el Valle de Aburrá, esta alta producción causa no solo un daño ambiental sino también que el único relleno sanitario municipal que existe, el relleno de La Pradera, este llegando a su máximo tope. Por ello desde ya se inició con la búsqueda de un nuevo relleno.</a:t>
            </a:r>
          </a:p>
          <a:p>
            <a:pPr algn="l"/>
            <a:r>
              <a:rPr lang="es-ES" dirty="0">
                <a:hlinkClick r:id="rId2"/>
              </a:rPr>
              <a:t>https://www.emvarias.com.co/servicios/home/servicio-publico-de-aseo/relleno-sanitario-la-pradera</a:t>
            </a:r>
            <a:r>
              <a:rPr lang="es-ES" dirty="0"/>
              <a:t> </a:t>
            </a:r>
          </a:p>
          <a:p>
            <a:pPr algn="l"/>
            <a:r>
              <a:rPr lang="es-ES" dirty="0">
                <a:hlinkClick r:id="rId3"/>
              </a:rPr>
              <a:t>https://delaurbe.atavist.com/moravia-un-pasado-que-se-niega-a-ser-enterrado</a:t>
            </a:r>
            <a:endParaRPr lang="es-ES" dirty="0"/>
          </a:p>
          <a:p>
            <a:pPr algn="l"/>
            <a:r>
              <a:rPr lang="es-ES" dirty="0">
                <a:hlinkClick r:id="rId4"/>
              </a:rPr>
              <a:t>https://www.youtube.com/watch?v=RWbuw2BN6yA</a:t>
            </a:r>
            <a:endParaRPr lang="es-ES" dirty="0"/>
          </a:p>
          <a:p>
            <a:pPr algn="l"/>
            <a:endParaRPr lang="es-ES" dirty="0"/>
          </a:p>
          <a:p>
            <a:pPr algn="l"/>
            <a:endParaRPr lang="es-ES" dirty="0"/>
          </a:p>
          <a:p>
            <a:pPr algn="l"/>
            <a:endParaRPr lang="es-ES" dirty="0"/>
          </a:p>
          <a:p>
            <a:endParaRPr lang="es-CO" dirty="0"/>
          </a:p>
        </p:txBody>
      </p:sp>
    </p:spTree>
    <p:extLst>
      <p:ext uri="{BB962C8B-B14F-4D97-AF65-F5344CB8AC3E}">
        <p14:creationId xmlns:p14="http://schemas.microsoft.com/office/powerpoint/2010/main" val="3855616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E212042-6D73-4155-9AA6-FC672E7794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422" y="154745"/>
            <a:ext cx="5254177" cy="348878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ortalecemos nuestra presencia en la zona de influencia del Relleno  Sanitario La Pradera | Socya">
            <a:extLst>
              <a:ext uri="{FF2B5EF4-FFF2-40B4-BE49-F238E27FC236}">
                <a16:creationId xmlns:a16="http://schemas.microsoft.com/office/drawing/2014/main" id="{C56EF08C-7BB9-4B4A-AB05-DDA11E4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2842" y="2904098"/>
            <a:ext cx="7029157" cy="3953901"/>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B5E0C001-3C18-472E-98A6-FE8FD7576687}"/>
              </a:ext>
            </a:extLst>
          </p:cNvPr>
          <p:cNvSpPr txBox="1"/>
          <p:nvPr/>
        </p:nvSpPr>
        <p:spPr>
          <a:xfrm>
            <a:off x="5467645" y="2997201"/>
            <a:ext cx="6098344" cy="646331"/>
          </a:xfrm>
          <a:prstGeom prst="rect">
            <a:avLst/>
          </a:prstGeom>
          <a:noFill/>
        </p:spPr>
        <p:txBody>
          <a:bodyPr wrap="square">
            <a:spAutoFit/>
          </a:bodyPr>
          <a:lstStyle/>
          <a:p>
            <a:pPr algn="ctr" fontAlgn="base"/>
            <a:r>
              <a:rPr lang="es-ES" b="1" i="0" u="none" strike="noStrike" dirty="0">
                <a:solidFill>
                  <a:srgbClr val="E77401"/>
                </a:solidFill>
                <a:effectLst/>
                <a:latin typeface="inherit"/>
              </a:rPr>
              <a:t>Relleno Sanitario La Pradera.</a:t>
            </a:r>
            <a:br>
              <a:rPr lang="es-ES" b="1" i="0" u="none" strike="noStrike" dirty="0">
                <a:solidFill>
                  <a:srgbClr val="E77401"/>
                </a:solidFill>
                <a:effectLst/>
                <a:latin typeface="inherit"/>
              </a:rPr>
            </a:br>
            <a:r>
              <a:rPr lang="es-ES" b="1" i="0" u="none" strike="noStrike" dirty="0">
                <a:solidFill>
                  <a:srgbClr val="E77401"/>
                </a:solidFill>
                <a:effectLst/>
                <a:latin typeface="inherit"/>
              </a:rPr>
              <a:t>¡Riqueza ambiental en la región!</a:t>
            </a:r>
            <a:endParaRPr lang="es-ES" b="0" i="0" u="none" strike="noStrike" dirty="0">
              <a:solidFill>
                <a:srgbClr val="E77401"/>
              </a:solidFill>
              <a:effectLst/>
              <a:latin typeface="VAGRoundedLtNormal"/>
            </a:endParaRPr>
          </a:p>
        </p:txBody>
      </p:sp>
      <p:pic>
        <p:nvPicPr>
          <p:cNvPr id="3078" name="Picture 6" descr="Colombia está retrasada en tratamiento de rellenos sanitarios">
            <a:extLst>
              <a:ext uri="{FF2B5EF4-FFF2-40B4-BE49-F238E27FC236}">
                <a16:creationId xmlns:a16="http://schemas.microsoft.com/office/drawing/2014/main" id="{9312C44C-64C7-43BF-A89B-0DB48A11A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0544" y="-18040"/>
            <a:ext cx="4385445" cy="292213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orantioquia investiga a Emvarias por vertimiento de lixiviados">
            <a:extLst>
              <a:ext uri="{FF2B5EF4-FFF2-40B4-BE49-F238E27FC236}">
                <a16:creationId xmlns:a16="http://schemas.microsoft.com/office/drawing/2014/main" id="{6CF9E44C-F91D-498F-A69E-A715BAFC2B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422" y="4036547"/>
            <a:ext cx="5385915" cy="235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455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B6D8D28-EF2E-4241-91BD-18EFFBFE4639}"/>
              </a:ext>
            </a:extLst>
          </p:cNvPr>
          <p:cNvSpPr>
            <a:spLocks noGrp="1"/>
          </p:cNvSpPr>
          <p:nvPr>
            <p:ph idx="1"/>
          </p:nvPr>
        </p:nvSpPr>
        <p:spPr>
          <a:xfrm>
            <a:off x="7793502" y="801858"/>
            <a:ext cx="3560298" cy="5375105"/>
          </a:xfrm>
        </p:spPr>
        <p:txBody>
          <a:bodyPr/>
          <a:lstStyle/>
          <a:p>
            <a:r>
              <a:rPr lang="es-ES" dirty="0"/>
              <a:t>Cómo abordan el tema los artistas</a:t>
            </a:r>
          </a:p>
          <a:p>
            <a:endParaRPr lang="es-ES" dirty="0"/>
          </a:p>
          <a:p>
            <a:r>
              <a:rPr lang="es-CO" dirty="0">
                <a:hlinkClick r:id="rId2"/>
              </a:rPr>
              <a:t>https://blog.signus.es/vik-muniz-el-artista-de-waste-land/</a:t>
            </a:r>
            <a:r>
              <a:rPr lang="es-CO" dirty="0"/>
              <a:t> </a:t>
            </a:r>
          </a:p>
          <a:p>
            <a:endParaRPr lang="es-CO" dirty="0"/>
          </a:p>
        </p:txBody>
      </p:sp>
      <p:pic>
        <p:nvPicPr>
          <p:cNvPr id="2050" name="Picture 2" descr="Arte reciclado">
            <a:extLst>
              <a:ext uri="{FF2B5EF4-FFF2-40B4-BE49-F238E27FC236}">
                <a16:creationId xmlns:a16="http://schemas.microsoft.com/office/drawing/2014/main" id="{58A11B1A-0C82-473D-A41C-14D1D6813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63" y="555674"/>
            <a:ext cx="6864057" cy="5746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043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77589090-DDA8-4037-AA3D-BB1050749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06" y="731520"/>
            <a:ext cx="4343442" cy="539496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96212873-76DC-4347-8FA5-D72BBE65CEDF}"/>
              </a:ext>
            </a:extLst>
          </p:cNvPr>
          <p:cNvSpPr txBox="1"/>
          <p:nvPr/>
        </p:nvSpPr>
        <p:spPr>
          <a:xfrm>
            <a:off x="5838091" y="1025829"/>
            <a:ext cx="4617719" cy="3970318"/>
          </a:xfrm>
          <a:prstGeom prst="rect">
            <a:avLst/>
          </a:prstGeom>
          <a:noFill/>
        </p:spPr>
        <p:txBody>
          <a:bodyPr wrap="square">
            <a:spAutoFit/>
          </a:bodyPr>
          <a:lstStyle/>
          <a:p>
            <a:r>
              <a:rPr lang="es-ES" b="0" i="0" dirty="0">
                <a:solidFill>
                  <a:srgbClr val="767676"/>
                </a:solidFill>
                <a:effectLst/>
                <a:latin typeface="Lato"/>
              </a:rPr>
              <a:t>La película documental ‘</a:t>
            </a:r>
            <a:r>
              <a:rPr lang="es-ES" b="0" i="0" dirty="0" err="1">
                <a:solidFill>
                  <a:srgbClr val="767676"/>
                </a:solidFill>
                <a:effectLst/>
                <a:latin typeface="Lato"/>
              </a:rPr>
              <a:t>Waste</a:t>
            </a:r>
            <a:r>
              <a:rPr lang="es-ES" b="0" i="0" dirty="0">
                <a:solidFill>
                  <a:srgbClr val="767676"/>
                </a:solidFill>
                <a:effectLst/>
                <a:latin typeface="Lato"/>
              </a:rPr>
              <a:t> </a:t>
            </a:r>
            <a:r>
              <a:rPr lang="es-ES" b="0" i="0" dirty="0" err="1">
                <a:solidFill>
                  <a:srgbClr val="767676"/>
                </a:solidFill>
                <a:effectLst/>
                <a:latin typeface="Lato"/>
              </a:rPr>
              <a:t>Land</a:t>
            </a:r>
            <a:r>
              <a:rPr lang="es-ES" b="0" i="0" dirty="0">
                <a:solidFill>
                  <a:srgbClr val="767676"/>
                </a:solidFill>
                <a:effectLst/>
                <a:latin typeface="Lato"/>
              </a:rPr>
              <a:t>’ gira en torno a los recolectores de basura que malviven de lo que recogen en uno de los vertederos más grandes del mundo, en Río de Janeiro, premiada en numerosos y prestigiosos festivales de cine, como los de Berlín y </a:t>
            </a:r>
            <a:r>
              <a:rPr lang="es-ES" b="0" i="0" dirty="0" err="1">
                <a:solidFill>
                  <a:srgbClr val="767676"/>
                </a:solidFill>
                <a:effectLst/>
                <a:latin typeface="Lato"/>
              </a:rPr>
              <a:t>Sundance</a:t>
            </a:r>
            <a:r>
              <a:rPr lang="es-ES" b="0" i="0" dirty="0">
                <a:solidFill>
                  <a:srgbClr val="767676"/>
                </a:solidFill>
                <a:effectLst/>
                <a:latin typeface="Lato"/>
              </a:rPr>
              <a:t>, y que fue candidata a los Oscar en 2011, que cuenta una historia muy especial. La protagoniza el brasileño </a:t>
            </a:r>
            <a:r>
              <a:rPr lang="es-ES" b="0" i="0" dirty="0" err="1">
                <a:solidFill>
                  <a:srgbClr val="767676"/>
                </a:solidFill>
                <a:effectLst/>
                <a:latin typeface="Lato"/>
              </a:rPr>
              <a:t>Vik</a:t>
            </a:r>
            <a:r>
              <a:rPr lang="es-ES" b="0" i="0" dirty="0">
                <a:solidFill>
                  <a:srgbClr val="767676"/>
                </a:solidFill>
                <a:effectLst/>
                <a:latin typeface="Lato"/>
              </a:rPr>
              <a:t> Muniz, famoso por sus collages a partir de materiales poco habituales para crear arte: azúcar, chocolate, mermelada, juguetes y, de manera destacada, residuos, neumáticos incluidos. </a:t>
            </a:r>
            <a:endParaRPr lang="es-CO" dirty="0"/>
          </a:p>
        </p:txBody>
      </p:sp>
    </p:spTree>
    <p:extLst>
      <p:ext uri="{BB962C8B-B14F-4D97-AF65-F5344CB8AC3E}">
        <p14:creationId xmlns:p14="http://schemas.microsoft.com/office/powerpoint/2010/main" val="2947295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DC3183-7822-4CD0-9C02-95537589B57E}"/>
              </a:ext>
            </a:extLst>
          </p:cNvPr>
          <p:cNvSpPr>
            <a:spLocks noGrp="1"/>
          </p:cNvSpPr>
          <p:nvPr>
            <p:ph type="title"/>
          </p:nvPr>
        </p:nvSpPr>
        <p:spPr/>
        <p:txBody>
          <a:bodyPr/>
          <a:lstStyle/>
          <a:p>
            <a:r>
              <a:rPr lang="es-ES" dirty="0" err="1"/>
              <a:t>Rosemberg</a:t>
            </a:r>
            <a:r>
              <a:rPr lang="es-ES" dirty="0"/>
              <a:t> Sandoval</a:t>
            </a:r>
            <a:endParaRPr lang="es-CO" dirty="0"/>
          </a:p>
        </p:txBody>
      </p:sp>
      <p:sp>
        <p:nvSpPr>
          <p:cNvPr id="3" name="Marcador de contenido 2">
            <a:extLst>
              <a:ext uri="{FF2B5EF4-FFF2-40B4-BE49-F238E27FC236}">
                <a16:creationId xmlns:a16="http://schemas.microsoft.com/office/drawing/2014/main" id="{30EA3BE2-510A-4D19-9FA9-410FF85AD797}"/>
              </a:ext>
            </a:extLst>
          </p:cNvPr>
          <p:cNvSpPr>
            <a:spLocks noGrp="1"/>
          </p:cNvSpPr>
          <p:nvPr>
            <p:ph idx="1"/>
          </p:nvPr>
        </p:nvSpPr>
        <p:spPr/>
        <p:txBody>
          <a:bodyPr/>
          <a:lstStyle/>
          <a:p>
            <a:r>
              <a:rPr lang="es-ES" dirty="0"/>
              <a:t>“Luego, </a:t>
            </a:r>
            <a:r>
              <a:rPr lang="es-ES" dirty="0" err="1"/>
              <a:t>Rosemberg</a:t>
            </a:r>
            <a:r>
              <a:rPr lang="es-ES" dirty="0"/>
              <a:t> puso al hombre sobre una base blanca de madera, de espaldas, y comenzó a frotarlo. Ambos estaban sudados. De sus cuerpos se suelta entonces un pigmento, más mugre, hasta que la ropa de Oswaldo se desgasta, se rompe. Termina el performance y el público es abofeteado, golpeado. Más que una cachetada, fue un ‘</a:t>
            </a:r>
            <a:r>
              <a:rPr lang="es-ES" dirty="0" err="1"/>
              <a:t>uppercut</a:t>
            </a:r>
            <a:r>
              <a:rPr lang="es-ES" dirty="0"/>
              <a:t>’ pleno en el rostro, al mejor estilo bestial de Mike Tyson. Ese público sintió miedo, incomodidad, ganas de salir corriendo. Entonces, el performance, titulado Mugre, fue eficaz, heroico”</a:t>
            </a:r>
            <a:endParaRPr lang="es-CO" dirty="0"/>
          </a:p>
        </p:txBody>
      </p:sp>
    </p:spTree>
    <p:extLst>
      <p:ext uri="{BB962C8B-B14F-4D97-AF65-F5344CB8AC3E}">
        <p14:creationId xmlns:p14="http://schemas.microsoft.com/office/powerpoint/2010/main" val="2780859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DC806F-4B60-4E50-AC8E-06CC8F139F66}"/>
              </a:ext>
            </a:extLst>
          </p:cNvPr>
          <p:cNvSpPr>
            <a:spLocks noGrp="1"/>
          </p:cNvSpPr>
          <p:nvPr>
            <p:ph type="title"/>
          </p:nvPr>
        </p:nvSpPr>
        <p:spPr/>
        <p:txBody>
          <a:bodyPr/>
          <a:lstStyle/>
          <a:p>
            <a:r>
              <a:rPr lang="es-ES" dirty="0"/>
              <a:t>Álvaro Barrios</a:t>
            </a:r>
            <a:endParaRPr lang="es-CO" dirty="0"/>
          </a:p>
        </p:txBody>
      </p:sp>
      <p:pic>
        <p:nvPicPr>
          <p:cNvPr id="1026" name="Picture 2">
            <a:extLst>
              <a:ext uri="{FF2B5EF4-FFF2-40B4-BE49-F238E27FC236}">
                <a16:creationId xmlns:a16="http://schemas.microsoft.com/office/drawing/2014/main" id="{B142112B-1591-4AE7-BC30-590051322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6387" y="365125"/>
            <a:ext cx="4787413" cy="6383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55455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E333E5CD5FA2614BBCD85372207FFE46" ma:contentTypeVersion="8" ma:contentTypeDescription="Crear nuevo documento." ma:contentTypeScope="" ma:versionID="f98800f5dda9e554fd3511c0b4659688">
  <xsd:schema xmlns:xsd="http://www.w3.org/2001/XMLSchema" xmlns:xs="http://www.w3.org/2001/XMLSchema" xmlns:p="http://schemas.microsoft.com/office/2006/metadata/properties" xmlns:ns2="eee595f8-0424-435b-b061-6e3f952fa423" xmlns:ns3="adab7df1-41bb-4b92-b13f-e013c43fa2c9" targetNamespace="http://schemas.microsoft.com/office/2006/metadata/properties" ma:root="true" ma:fieldsID="98fdad5d4362df62ec5c272e1ba97dda" ns2:_="" ns3:_="">
    <xsd:import namespace="eee595f8-0424-435b-b061-6e3f952fa423"/>
    <xsd:import namespace="adab7df1-41bb-4b92-b13f-e013c43fa2c9"/>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e595f8-0424-435b-b061-6e3f952fa4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Etiquetas de imagen" ma:readOnly="false" ma:fieldId="{5cf76f15-5ced-4ddc-b409-7134ff3c332f}" ma:taxonomyMulti="true" ma:sspId="0aef40d5-b715-412d-bec7-270c58122046"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ab7df1-41bb-4b92-b13f-e013c43fa2c9"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f8e8c86-e899-4eb5-9789-807a9087edac}" ma:internalName="TaxCatchAll" ma:showField="CatchAllData" ma:web="adab7df1-41bb-4b92-b13f-e013c43fa2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ee595f8-0424-435b-b061-6e3f952fa423">
      <Terms xmlns="http://schemas.microsoft.com/office/infopath/2007/PartnerControls"/>
    </lcf76f155ced4ddcb4097134ff3c332f>
    <TaxCatchAll xmlns="adab7df1-41bb-4b92-b13f-e013c43fa2c9" xsi:nil="true"/>
  </documentManagement>
</p:properties>
</file>

<file path=customXml/itemProps1.xml><?xml version="1.0" encoding="utf-8"?>
<ds:datastoreItem xmlns:ds="http://schemas.openxmlformats.org/officeDocument/2006/customXml" ds:itemID="{E5C91CDB-99E6-4792-B0C9-20457F30C648}"/>
</file>

<file path=customXml/itemProps2.xml><?xml version="1.0" encoding="utf-8"?>
<ds:datastoreItem xmlns:ds="http://schemas.openxmlformats.org/officeDocument/2006/customXml" ds:itemID="{7EEB01CB-9B39-4481-9E3A-C2F09574A8EB}"/>
</file>

<file path=customXml/itemProps3.xml><?xml version="1.0" encoding="utf-8"?>
<ds:datastoreItem xmlns:ds="http://schemas.openxmlformats.org/officeDocument/2006/customXml" ds:itemID="{0F332F54-A517-4AA3-BB2E-3DF4896A1C02}"/>
</file>

<file path=docProps/app.xml><?xml version="1.0" encoding="utf-8"?>
<Properties xmlns="http://schemas.openxmlformats.org/officeDocument/2006/extended-properties" xmlns:vt="http://schemas.openxmlformats.org/officeDocument/2006/docPropsVTypes">
  <TotalTime>1010</TotalTime>
  <Words>1988</Words>
  <Application>Microsoft Office PowerPoint</Application>
  <PresentationFormat>Panorámica</PresentationFormat>
  <Paragraphs>73</Paragraphs>
  <Slides>26</Slides>
  <Notes>1</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26</vt:i4>
      </vt:variant>
    </vt:vector>
  </HeadingPairs>
  <TitlesOfParts>
    <vt:vector size="38" baseType="lpstr">
      <vt:lpstr>Arial</vt:lpstr>
      <vt:lpstr>Arial</vt:lpstr>
      <vt:lpstr>Calibri</vt:lpstr>
      <vt:lpstr>Calibri Light</vt:lpstr>
      <vt:lpstr>Encode Sans</vt:lpstr>
      <vt:lpstr>inherit</vt:lpstr>
      <vt:lpstr>Lato</vt:lpstr>
      <vt:lpstr>Source Sans Pro</vt:lpstr>
      <vt:lpstr>TiemposText-Regular</vt:lpstr>
      <vt:lpstr>TiemposText-Semibold</vt:lpstr>
      <vt:lpstr>VAGRoundedLtNormal</vt:lpstr>
      <vt:lpstr>Tema de Office</vt:lpstr>
      <vt:lpstr>Ciudad Nómada / Utópica Virtual / Fragmentada / Desmaterializada</vt:lpstr>
      <vt:lpstr>Creatividad, simulación, migración, nomadismo, desmaterialización ecología: el arte conciencia del futuro </vt:lpstr>
      <vt:lpstr>Presentación de PowerPoint</vt:lpstr>
      <vt:lpstr>Montañas de Basura / Mugre</vt:lpstr>
      <vt:lpstr>Presentación de PowerPoint</vt:lpstr>
      <vt:lpstr>Presentación de PowerPoint</vt:lpstr>
      <vt:lpstr>Presentación de PowerPoint</vt:lpstr>
      <vt:lpstr>Rosemberg Sandoval</vt:lpstr>
      <vt:lpstr>Álvaro Barrios</vt:lpstr>
      <vt:lpstr>La basura, objetos encontrados </vt:lpstr>
      <vt:lpstr>Presentación de PowerPoint</vt:lpstr>
      <vt:lpstr>Parque San Antonio Espacio Público  simulación y memoria</vt:lpstr>
      <vt:lpstr>Presentación de PowerPoint</vt:lpstr>
      <vt:lpstr>Ciudad desmaterializada </vt:lpstr>
      <vt:lpstr>Bajo un mismo techo</vt:lpstr>
      <vt:lpstr>Ciudad Nómada</vt:lpstr>
      <vt:lpstr>Ritualidad y funcionalidad</vt:lpstr>
      <vt:lpstr>Simulacro y Gentrificación </vt:lpstr>
      <vt:lpstr>Presentación de PowerPoint</vt:lpstr>
      <vt:lpstr>Presentación de PowerPoint</vt:lpstr>
      <vt:lpstr>Urbanismo contemporáneo </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Ciudad Nómada Ciudad Utópica Ciudad Virtual Ciudad Fragmentada</dc:title>
  <dc:creator>Edwin Leon Velez Vasquez</dc:creator>
  <cp:lastModifiedBy>Edwin Leon Velez Vasquez</cp:lastModifiedBy>
  <cp:revision>17</cp:revision>
  <dcterms:created xsi:type="dcterms:W3CDTF">2020-10-09T15:44:25Z</dcterms:created>
  <dcterms:modified xsi:type="dcterms:W3CDTF">2022-05-02T21:20:02Z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0x010100E333E5CD5FA2614BBCD85372207FFE46</vt:lpwstr>
  </property>
</Properties>
</file>